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A8E6F2-3171-48DE-8E35-D8F369392A05}" v="3" dt="2019-09-09T21:46:46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4" y="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tt, Madison" userId="8ca2c923-04bb-40b8-ae3c-2a2b0f059aa0" providerId="ADAL" clId="{43A8E6F2-3171-48DE-8E35-D8F369392A05}"/>
    <pc:docChg chg="custSel addSld modSld">
      <pc:chgData name="Watt, Madison" userId="8ca2c923-04bb-40b8-ae3c-2a2b0f059aa0" providerId="ADAL" clId="{43A8E6F2-3171-48DE-8E35-D8F369392A05}" dt="2019-09-09T21:56:30.622" v="591" actId="14100"/>
      <pc:docMkLst>
        <pc:docMk/>
      </pc:docMkLst>
      <pc:sldChg chg="modSp add">
        <pc:chgData name="Watt, Madison" userId="8ca2c923-04bb-40b8-ae3c-2a2b0f059aa0" providerId="ADAL" clId="{43A8E6F2-3171-48DE-8E35-D8F369392A05}" dt="2019-09-09T18:43:59.764" v="80" actId="20577"/>
        <pc:sldMkLst>
          <pc:docMk/>
          <pc:sldMk cId="110079860" sldId="267"/>
        </pc:sldMkLst>
        <pc:spChg chg="mod">
          <ac:chgData name="Watt, Madison" userId="8ca2c923-04bb-40b8-ae3c-2a2b0f059aa0" providerId="ADAL" clId="{43A8E6F2-3171-48DE-8E35-D8F369392A05}" dt="2019-09-09T18:42:56.774" v="34" actId="20577"/>
          <ac:spMkLst>
            <pc:docMk/>
            <pc:sldMk cId="110079860" sldId="267"/>
            <ac:spMk id="2" creationId="{4728A2F0-A6B3-4D13-B10E-8316E3FE1E10}"/>
          </ac:spMkLst>
        </pc:spChg>
        <pc:spChg chg="mod">
          <ac:chgData name="Watt, Madison" userId="8ca2c923-04bb-40b8-ae3c-2a2b0f059aa0" providerId="ADAL" clId="{43A8E6F2-3171-48DE-8E35-D8F369392A05}" dt="2019-09-09T18:43:59.764" v="80" actId="20577"/>
          <ac:spMkLst>
            <pc:docMk/>
            <pc:sldMk cId="110079860" sldId="267"/>
            <ac:spMk id="3" creationId="{0D97565D-8321-4FC9-B02B-9D6CFBF29D03}"/>
          </ac:spMkLst>
        </pc:spChg>
      </pc:sldChg>
      <pc:sldChg chg="addSp delSp modSp add">
        <pc:chgData name="Watt, Madison" userId="8ca2c923-04bb-40b8-ae3c-2a2b0f059aa0" providerId="ADAL" clId="{43A8E6F2-3171-48DE-8E35-D8F369392A05}" dt="2019-09-09T21:56:30.622" v="591" actId="14100"/>
        <pc:sldMkLst>
          <pc:docMk/>
          <pc:sldMk cId="2173429399" sldId="268"/>
        </pc:sldMkLst>
        <pc:spChg chg="mod">
          <ac:chgData name="Watt, Madison" userId="8ca2c923-04bb-40b8-ae3c-2a2b0f059aa0" providerId="ADAL" clId="{43A8E6F2-3171-48DE-8E35-D8F369392A05}" dt="2019-09-09T18:44:52.548" v="113" actId="20577"/>
          <ac:spMkLst>
            <pc:docMk/>
            <pc:sldMk cId="2173429399" sldId="268"/>
            <ac:spMk id="2" creationId="{76C05B92-22F9-48DB-AE07-8633A66805F3}"/>
          </ac:spMkLst>
        </pc:spChg>
        <pc:spChg chg="del">
          <ac:chgData name="Watt, Madison" userId="8ca2c923-04bb-40b8-ae3c-2a2b0f059aa0" providerId="ADAL" clId="{43A8E6F2-3171-48DE-8E35-D8F369392A05}" dt="2019-09-09T18:44:58.569" v="114" actId="3680"/>
          <ac:spMkLst>
            <pc:docMk/>
            <pc:sldMk cId="2173429399" sldId="268"/>
            <ac:spMk id="3" creationId="{DE6B704B-89AC-42CF-8C47-935AE34EE7BD}"/>
          </ac:spMkLst>
        </pc:spChg>
        <pc:graphicFrameChg chg="add mod ord modGraphic">
          <ac:chgData name="Watt, Madison" userId="8ca2c923-04bb-40b8-ae3c-2a2b0f059aa0" providerId="ADAL" clId="{43A8E6F2-3171-48DE-8E35-D8F369392A05}" dt="2019-09-09T21:56:30.622" v="591" actId="14100"/>
          <ac:graphicFrameMkLst>
            <pc:docMk/>
            <pc:sldMk cId="2173429399" sldId="268"/>
            <ac:graphicFrameMk id="4" creationId="{E2B798B0-1CAD-44CB-905A-CC78FF5B88AC}"/>
          </ac:graphicFrameMkLst>
        </pc:graphicFrameChg>
      </pc:sldChg>
      <pc:sldChg chg="modSp add">
        <pc:chgData name="Watt, Madison" userId="8ca2c923-04bb-40b8-ae3c-2a2b0f059aa0" providerId="ADAL" clId="{43A8E6F2-3171-48DE-8E35-D8F369392A05}" dt="2019-09-09T21:47:54.726" v="590" actId="20577"/>
        <pc:sldMkLst>
          <pc:docMk/>
          <pc:sldMk cId="2205662736" sldId="269"/>
        </pc:sldMkLst>
        <pc:spChg chg="mod">
          <ac:chgData name="Watt, Madison" userId="8ca2c923-04bb-40b8-ae3c-2a2b0f059aa0" providerId="ADAL" clId="{43A8E6F2-3171-48DE-8E35-D8F369392A05}" dt="2019-09-09T21:46:52.011" v="360" actId="5793"/>
          <ac:spMkLst>
            <pc:docMk/>
            <pc:sldMk cId="2205662736" sldId="269"/>
            <ac:spMk id="2" creationId="{1D6D6B24-97E7-41C3-BED6-260D8D8896D3}"/>
          </ac:spMkLst>
        </pc:spChg>
        <pc:spChg chg="mod">
          <ac:chgData name="Watt, Madison" userId="8ca2c923-04bb-40b8-ae3c-2a2b0f059aa0" providerId="ADAL" clId="{43A8E6F2-3171-48DE-8E35-D8F369392A05}" dt="2019-09-09T21:47:54.726" v="590" actId="20577"/>
          <ac:spMkLst>
            <pc:docMk/>
            <pc:sldMk cId="2205662736" sldId="269"/>
            <ac:spMk id="3" creationId="{D59E1BAD-9AB5-4CDD-B48A-2FD473CAF2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4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8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3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22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2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7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0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8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8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4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44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indoor, cup&#10;&#10;Description automatically generated">
            <a:extLst>
              <a:ext uri="{FF2B5EF4-FFF2-40B4-BE49-F238E27FC236}">
                <a16:creationId xmlns:a16="http://schemas.microsoft.com/office/drawing/2014/main" id="{627C8437-7AD9-455B-A3E6-954BE0D34C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8389" b="734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75B503-F64D-423B-98EB-95734E312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Muffin Method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2286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01A35-8A6B-454F-BF3E-9A63CA90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Biscuit Method 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5DB87-806D-4FB2-88F5-C160E8D4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9" y="2108201"/>
            <a:ext cx="11625942" cy="4147456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-Steps:</a:t>
            </a:r>
          </a:p>
          <a:p>
            <a:r>
              <a:rPr lang="en-US" sz="2800" dirty="0"/>
              <a:t>1) Sift dry ingredients into a bowl</a:t>
            </a:r>
          </a:p>
          <a:p>
            <a:r>
              <a:rPr lang="en-US" sz="2800" dirty="0"/>
              <a:t>2) “Cut in” the fat with a pastry blender until the mixture is granular, with particles approximately the size of peas</a:t>
            </a:r>
          </a:p>
          <a:p>
            <a:r>
              <a:rPr lang="en-US" sz="2800" dirty="0"/>
              <a:t>3) Combine liquid ingredients together in a separate bowl</a:t>
            </a:r>
          </a:p>
          <a:p>
            <a:r>
              <a:rPr lang="en-US" sz="2800" dirty="0"/>
              <a:t>4) Add liquids to dry ingredients, then stir until combined</a:t>
            </a:r>
          </a:p>
          <a:p>
            <a:r>
              <a:rPr lang="en-US" sz="2800" dirty="0"/>
              <a:t>5) Remove dough to a counter </a:t>
            </a:r>
            <a:r>
              <a:rPr lang="en-US" sz="2800" u="sng" dirty="0"/>
              <a:t>lightly</a:t>
            </a:r>
            <a:r>
              <a:rPr lang="en-US" sz="2800" dirty="0"/>
              <a:t> dusted with flour, then knead the dough 10-12 times – DO NOT OVERMIX</a:t>
            </a:r>
          </a:p>
          <a:p>
            <a:r>
              <a:rPr lang="en-US" sz="2800" dirty="0"/>
              <a:t>6) Cut dough into shape, and then bake</a:t>
            </a:r>
          </a:p>
        </p:txBody>
      </p:sp>
    </p:spTree>
    <p:extLst>
      <p:ext uri="{BB962C8B-B14F-4D97-AF65-F5344CB8AC3E}">
        <p14:creationId xmlns:p14="http://schemas.microsoft.com/office/powerpoint/2010/main" val="155752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8A2F0-A6B3-4D13-B10E-8316E3FE1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my biscuits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7565D-8321-4FC9-B02B-9D6CFBF29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-Golden brown</a:t>
            </a:r>
          </a:p>
          <a:p>
            <a:r>
              <a:rPr lang="en-US" sz="3200" dirty="0"/>
              <a:t>-Flaky layers</a:t>
            </a:r>
          </a:p>
          <a:p>
            <a:r>
              <a:rPr lang="en-US" sz="3200" dirty="0"/>
              <a:t>-Evenly risen</a:t>
            </a:r>
          </a:p>
        </p:txBody>
      </p:sp>
    </p:spTree>
    <p:extLst>
      <p:ext uri="{BB962C8B-B14F-4D97-AF65-F5344CB8AC3E}">
        <p14:creationId xmlns:p14="http://schemas.microsoft.com/office/powerpoint/2010/main" val="110079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05B92-22F9-48DB-AE07-8633A6680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“Not So Perfect” Biscuit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B798B0-1CAD-44CB-905A-CC78FF5B88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788139"/>
              </p:ext>
            </p:extLst>
          </p:nvPr>
        </p:nvGraphicFramePr>
        <p:xfrm>
          <a:off x="1097279" y="2108200"/>
          <a:ext cx="1005808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042">
                  <a:extLst>
                    <a:ext uri="{9D8B030D-6E8A-4147-A177-3AD203B41FA5}">
                      <a16:colId xmlns:a16="http://schemas.microsoft.com/office/drawing/2014/main" val="3736055064"/>
                    </a:ext>
                  </a:extLst>
                </a:gridCol>
                <a:gridCol w="5029042">
                  <a:extLst>
                    <a:ext uri="{9D8B030D-6E8A-4147-A177-3AD203B41FA5}">
                      <a16:colId xmlns:a16="http://schemas.microsoft.com/office/drawing/2014/main" val="3624032584"/>
                    </a:ext>
                  </a:extLst>
                </a:gridCol>
              </a:tblGrid>
              <a:tr h="50818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Possible Cause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142707"/>
                  </a:ext>
                </a:extLst>
              </a:tr>
              <a:tr h="1524545">
                <a:tc>
                  <a:txBody>
                    <a:bodyPr/>
                    <a:lstStyle/>
                    <a:p>
                      <a:r>
                        <a:rPr lang="en-US" sz="2400" dirty="0"/>
                        <a:t>-Dense Biscuit/No Layers</a:t>
                      </a:r>
                    </a:p>
                    <a:p>
                      <a:r>
                        <a:rPr lang="en-US" sz="2400" dirty="0"/>
                        <a:t>-Small biscuits</a:t>
                      </a:r>
                    </a:p>
                    <a:p>
                      <a:r>
                        <a:rPr lang="en-US" sz="2400" dirty="0"/>
                        <a:t>-Biscuits didn’t rise </a:t>
                      </a:r>
                    </a:p>
                    <a:p>
                      <a:r>
                        <a:rPr lang="en-US" sz="2400" dirty="0"/>
                        <a:t>-Flat biscuits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-Too much liquid, over-kneading</a:t>
                      </a:r>
                    </a:p>
                    <a:p>
                      <a:r>
                        <a:rPr lang="en-US" sz="2400" dirty="0"/>
                        <a:t>-Biscuits too far apart on the pan</a:t>
                      </a:r>
                    </a:p>
                    <a:p>
                      <a:r>
                        <a:rPr lang="en-US" sz="2400" dirty="0"/>
                        <a:t>-Oven temperature too low</a:t>
                      </a:r>
                    </a:p>
                    <a:p>
                      <a:r>
                        <a:rPr lang="en-US" sz="2400" dirty="0"/>
                        <a:t>-Twisting the biscuit cutter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67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429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6B24-97E7-41C3-BED6-260D8D889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E1BAD-9AB5-4CDD-B48A-2FD473CAF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-Biscuits work best with chilled butter! Do not let the butter get too soft or over-knead your biscuits – they won’t rise properly</a:t>
            </a:r>
          </a:p>
          <a:p>
            <a:r>
              <a:rPr lang="en-US" sz="3600" dirty="0"/>
              <a:t>-Alternatively, you can freeze a cube of butter and then grate the butter into your recipe</a:t>
            </a:r>
          </a:p>
        </p:txBody>
      </p:sp>
    </p:spTree>
    <p:extLst>
      <p:ext uri="{BB962C8B-B14F-4D97-AF65-F5344CB8AC3E}">
        <p14:creationId xmlns:p14="http://schemas.microsoft.com/office/powerpoint/2010/main" val="220566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F5BEE-C037-4223-82FF-2CE9C6806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muffin method?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C1185-DC7B-403F-8704-A7A821F3D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Steps:</a:t>
            </a:r>
          </a:p>
          <a:p>
            <a:r>
              <a:rPr lang="en-US" sz="2800" dirty="0"/>
              <a:t>1) Sift together the dry ingredients into one bowl</a:t>
            </a:r>
          </a:p>
          <a:p>
            <a:r>
              <a:rPr lang="en-US" sz="2800" dirty="0"/>
              <a:t>2) Combine liquid ingredients in a separate bowl</a:t>
            </a:r>
          </a:p>
          <a:p>
            <a:pPr lvl="1"/>
            <a:r>
              <a:rPr lang="en-US" sz="2600" dirty="0"/>
              <a:t>In muffin recipes, the fat would be liquid</a:t>
            </a:r>
          </a:p>
          <a:p>
            <a:r>
              <a:rPr lang="en-US" sz="2800" dirty="0"/>
              <a:t>3) Add liquids to the dry ingredients </a:t>
            </a:r>
            <a:r>
              <a:rPr lang="en-US" sz="2800" u="sng" dirty="0"/>
              <a:t>all at once</a:t>
            </a:r>
            <a:endParaRPr lang="en-US" sz="2800" dirty="0"/>
          </a:p>
          <a:p>
            <a:r>
              <a:rPr lang="en-US" sz="2800" dirty="0"/>
              <a:t>4) Stir ingredients just until combined</a:t>
            </a:r>
          </a:p>
        </p:txBody>
      </p:sp>
    </p:spTree>
    <p:extLst>
      <p:ext uri="{BB962C8B-B14F-4D97-AF65-F5344CB8AC3E}">
        <p14:creationId xmlns:p14="http://schemas.microsoft.com/office/powerpoint/2010/main" val="141753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69F83-4DB8-494B-ABD1-F39A0E254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068" y="263529"/>
            <a:ext cx="10731863" cy="1450757"/>
          </a:xfrm>
        </p:spPr>
        <p:txBody>
          <a:bodyPr/>
          <a:lstStyle/>
          <a:p>
            <a:r>
              <a:rPr lang="en-US" dirty="0"/>
              <a:t>What should the “perfect” muffin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105CC-6F25-4889-B881-705086448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-Golden brown</a:t>
            </a:r>
          </a:p>
          <a:p>
            <a:r>
              <a:rPr lang="en-US" sz="2800" dirty="0"/>
              <a:t>-Slightly rounded, and with a pebbly surface</a:t>
            </a:r>
          </a:p>
          <a:p>
            <a:r>
              <a:rPr lang="en-US" sz="2800" dirty="0"/>
              <a:t>-Tender and light</a:t>
            </a:r>
          </a:p>
          <a:p>
            <a:r>
              <a:rPr lang="en-US" sz="2800" dirty="0"/>
              <a:t>-Even textured with medium, round holes</a:t>
            </a:r>
          </a:p>
          <a:p>
            <a:r>
              <a:rPr lang="en-US" sz="2800" dirty="0"/>
              <a:t>-Moist inside</a:t>
            </a:r>
          </a:p>
          <a:p>
            <a:r>
              <a:rPr lang="en-US" sz="2800" dirty="0"/>
              <a:t>-Easy to remove from pan</a:t>
            </a:r>
          </a:p>
        </p:txBody>
      </p:sp>
    </p:spTree>
    <p:extLst>
      <p:ext uri="{BB962C8B-B14F-4D97-AF65-F5344CB8AC3E}">
        <p14:creationId xmlns:p14="http://schemas.microsoft.com/office/powerpoint/2010/main" val="84676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4A792-64A3-4C56-932A-09026EEDE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“Not So Perfect” Muffin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3F789DB-1E8D-481D-8DE2-FE92EFC416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506704"/>
              </p:ext>
            </p:extLst>
          </p:nvPr>
        </p:nvGraphicFramePr>
        <p:xfrm>
          <a:off x="246742" y="2108200"/>
          <a:ext cx="11553372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686">
                  <a:extLst>
                    <a:ext uri="{9D8B030D-6E8A-4147-A177-3AD203B41FA5}">
                      <a16:colId xmlns:a16="http://schemas.microsoft.com/office/drawing/2014/main" val="3219888662"/>
                    </a:ext>
                  </a:extLst>
                </a:gridCol>
                <a:gridCol w="5776686">
                  <a:extLst>
                    <a:ext uri="{9D8B030D-6E8A-4147-A177-3AD203B41FA5}">
                      <a16:colId xmlns:a16="http://schemas.microsoft.com/office/drawing/2014/main" val="3668912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Problem: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Possible Cause: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18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-Pale</a:t>
                      </a:r>
                    </a:p>
                    <a:p>
                      <a:r>
                        <a:rPr lang="en-US" sz="2400" dirty="0"/>
                        <a:t>-Peaked and smooth on top</a:t>
                      </a:r>
                    </a:p>
                    <a:p>
                      <a:r>
                        <a:rPr lang="en-US" sz="2400" dirty="0"/>
                        <a:t>-Tough and heavy</a:t>
                      </a:r>
                    </a:p>
                    <a:p>
                      <a:r>
                        <a:rPr lang="en-US" sz="2400" dirty="0"/>
                        <a:t>-Uneven texture with tunnels</a:t>
                      </a:r>
                    </a:p>
                    <a:p>
                      <a:r>
                        <a:rPr lang="en-US" sz="2400" dirty="0"/>
                        <a:t>-Dry</a:t>
                      </a:r>
                    </a:p>
                    <a:p>
                      <a:r>
                        <a:rPr lang="en-US" sz="2400" dirty="0"/>
                        <a:t>-Stuck to the pan or paper liner</a:t>
                      </a:r>
                    </a:p>
                    <a:p>
                      <a:r>
                        <a:rPr lang="en-US" sz="2400" dirty="0"/>
                        <a:t>-Dark crust but center not cooked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-Oven too cool</a:t>
                      </a:r>
                    </a:p>
                    <a:p>
                      <a:r>
                        <a:rPr lang="en-US" sz="2400" dirty="0"/>
                        <a:t>-Overmixing</a:t>
                      </a:r>
                    </a:p>
                    <a:p>
                      <a:r>
                        <a:rPr lang="en-US" sz="2400" dirty="0"/>
                        <a:t>-Overmixing/Too much flour</a:t>
                      </a:r>
                    </a:p>
                    <a:p>
                      <a:r>
                        <a:rPr lang="en-US" sz="2400" dirty="0"/>
                        <a:t>-Overmixing</a:t>
                      </a:r>
                    </a:p>
                    <a:p>
                      <a:r>
                        <a:rPr lang="en-US" sz="2400" dirty="0"/>
                        <a:t>-Too much flour/Oven too hot</a:t>
                      </a:r>
                    </a:p>
                    <a:p>
                      <a:r>
                        <a:rPr lang="en-US" sz="2400" dirty="0"/>
                        <a:t>-Not enough fat</a:t>
                      </a:r>
                    </a:p>
                    <a:p>
                      <a:r>
                        <a:rPr lang="en-US" sz="2400" dirty="0"/>
                        <a:t>-Oven too hot/Dull or dark pan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800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31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9A8C7-8384-426E-84FF-49E501106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don’t my muffins look and taste like the ones at the store?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27845-8604-431E-813B-4FC24ED41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-Commercial muffins are specially formulated with special </a:t>
            </a:r>
            <a:r>
              <a:rPr lang="en-US" sz="3200" dirty="0" err="1"/>
              <a:t>leaveners</a:t>
            </a:r>
            <a:r>
              <a:rPr lang="en-US" sz="3200" dirty="0"/>
              <a:t> and different amounts of fat and sugar</a:t>
            </a:r>
          </a:p>
          <a:p>
            <a:r>
              <a:rPr lang="en-US" sz="3200" dirty="0"/>
              <a:t>-They also use commercial ovens that give baked goods a “jump start”</a:t>
            </a:r>
          </a:p>
        </p:txBody>
      </p:sp>
    </p:spTree>
    <p:extLst>
      <p:ext uri="{BB962C8B-B14F-4D97-AF65-F5344CB8AC3E}">
        <p14:creationId xmlns:p14="http://schemas.microsoft.com/office/powerpoint/2010/main" val="32566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52EB-06D6-4B0A-AA9B-958095C62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Oil or Melted Butter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0A80-4EC1-4D5A-8602-E358BE8D0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-Butter produces a lighter muffin, adds flavor, and encourages browning</a:t>
            </a:r>
          </a:p>
          <a:p>
            <a:r>
              <a:rPr lang="en-US" sz="3200" dirty="0"/>
              <a:t>-Oil keeps longer, has a natural flavor, and a light crumb</a:t>
            </a:r>
          </a:p>
        </p:txBody>
      </p:sp>
    </p:spTree>
    <p:extLst>
      <p:ext uri="{BB962C8B-B14F-4D97-AF65-F5344CB8AC3E}">
        <p14:creationId xmlns:p14="http://schemas.microsoft.com/office/powerpoint/2010/main" val="7101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46FA7-206B-4378-A96E-D17B1308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know my muffins are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10C72-616B-4589-829E-69BBAB808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-Golden brown top</a:t>
            </a:r>
          </a:p>
          <a:p>
            <a:r>
              <a:rPr lang="en-US" sz="3200" dirty="0"/>
              <a:t>-Do the “Toothpick Test”</a:t>
            </a:r>
          </a:p>
          <a:p>
            <a:pPr lvl="1"/>
            <a:r>
              <a:rPr lang="en-US" sz="3000" dirty="0"/>
              <a:t>Poke a toothpick into the center of the largest muffin</a:t>
            </a:r>
          </a:p>
          <a:p>
            <a:pPr lvl="1"/>
            <a:r>
              <a:rPr lang="en-US" sz="3000" dirty="0"/>
              <a:t>Toothpick should come out completely clean</a:t>
            </a:r>
          </a:p>
          <a:p>
            <a:pPr lvl="1"/>
            <a:r>
              <a:rPr lang="en-US" sz="3000" dirty="0"/>
              <a:t>If the toothpick has dough on it, muffins need to be cooked longer </a:t>
            </a:r>
          </a:p>
        </p:txBody>
      </p:sp>
    </p:spTree>
    <p:extLst>
      <p:ext uri="{BB962C8B-B14F-4D97-AF65-F5344CB8AC3E}">
        <p14:creationId xmlns:p14="http://schemas.microsoft.com/office/powerpoint/2010/main" val="3870288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indoor, cup&#10;&#10;Description automatically generated">
            <a:extLst>
              <a:ext uri="{FF2B5EF4-FFF2-40B4-BE49-F238E27FC236}">
                <a16:creationId xmlns:a16="http://schemas.microsoft.com/office/drawing/2014/main" id="{627C8437-7AD9-455B-A3E6-954BE0D34C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8389" b="734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75B503-F64D-423B-98EB-95734E312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Biscuit Method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5303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D2A5-1FE0-4003-B04E-3F3EFF44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biscuit method?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39BF9-3A9D-4534-A73B-D7C63D7BF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2122716"/>
            <a:ext cx="11190513" cy="4161970"/>
          </a:xfrm>
        </p:spPr>
        <p:txBody>
          <a:bodyPr>
            <a:normAutofit/>
          </a:bodyPr>
          <a:lstStyle/>
          <a:p>
            <a:r>
              <a:rPr lang="en-US" sz="2800" dirty="0"/>
              <a:t>-Used for mixing in most biscuit and scone recipes</a:t>
            </a:r>
          </a:p>
          <a:p>
            <a:r>
              <a:rPr lang="en-US" sz="2800" dirty="0"/>
              <a:t>-Butter or fat is “cut in” to the flour mixture, then liquids are added</a:t>
            </a:r>
          </a:p>
          <a:p>
            <a:r>
              <a:rPr lang="en-US" sz="2800" dirty="0"/>
              <a:t>-Butter or fat should be </a:t>
            </a:r>
            <a:r>
              <a:rPr lang="en-US" sz="2800" u="sng" dirty="0"/>
              <a:t>cold</a:t>
            </a:r>
            <a:r>
              <a:rPr lang="en-US" sz="2800" dirty="0"/>
              <a:t> with this method</a:t>
            </a:r>
          </a:p>
          <a:p>
            <a:r>
              <a:rPr lang="en-US" sz="2800" dirty="0"/>
              <a:t>-In the heat of the oven, the butter melts, the water in the butter creates steam, and the product rises into flaky layers</a:t>
            </a:r>
          </a:p>
        </p:txBody>
      </p:sp>
    </p:spTree>
    <p:extLst>
      <p:ext uri="{BB962C8B-B14F-4D97-AF65-F5344CB8AC3E}">
        <p14:creationId xmlns:p14="http://schemas.microsoft.com/office/powerpoint/2010/main" val="35109104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74124"/>
      </a:dk2>
      <a:lt2>
        <a:srgbClr val="E2E8E7"/>
      </a:lt2>
      <a:accent1>
        <a:srgbClr val="E72951"/>
      </a:accent1>
      <a:accent2>
        <a:srgbClr val="D53F17"/>
      </a:accent2>
      <a:accent3>
        <a:srgbClr val="D79526"/>
      </a:accent3>
      <a:accent4>
        <a:srgbClr val="A4AA12"/>
      </a:accent4>
      <a:accent5>
        <a:srgbClr val="70B420"/>
      </a:accent5>
      <a:accent6>
        <a:srgbClr val="29BC14"/>
      </a:accent6>
      <a:hlink>
        <a:srgbClr val="31937E"/>
      </a:hlink>
      <a:folHlink>
        <a:srgbClr val="848484"/>
      </a:folHlink>
    </a:clrScheme>
    <a:fontScheme name="Retrospect">
      <a:majorFont>
        <a:latin typeface="Bahnschrif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News Gothic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FF734B6DD244CA02D36134493E594" ma:contentTypeVersion="31" ma:contentTypeDescription="Create a new document." ma:contentTypeScope="" ma:versionID="7039730546e1ed2da6dfb89e36867bd6">
  <xsd:schema xmlns:xsd="http://www.w3.org/2001/XMLSchema" xmlns:xs="http://www.w3.org/2001/XMLSchema" xmlns:p="http://schemas.microsoft.com/office/2006/metadata/properties" xmlns:ns3="093981cf-9a85-4340-8f71-10d932dbf752" xmlns:ns4="b8b3cf63-10e5-4f95-8d85-5e8367164083" targetNamespace="http://schemas.microsoft.com/office/2006/metadata/properties" ma:root="true" ma:fieldsID="70ecf76704904919076c36d18aa4f346" ns3:_="" ns4:_="">
    <xsd:import namespace="093981cf-9a85-4340-8f71-10d932dbf752"/>
    <xsd:import namespace="b8b3cf63-10e5-4f95-8d85-5e8367164083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981cf-9a85-4340-8f71-10d932dbf75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internalName="MediaServiceAutoTags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3cf63-10e5-4f95-8d85-5e8367164083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093981cf-9a85-4340-8f71-10d932dbf752">
      <UserInfo>
        <DisplayName/>
        <AccountId xsi:nil="true"/>
        <AccountType/>
      </UserInfo>
    </Student_Groups>
    <AppVersion xmlns="093981cf-9a85-4340-8f71-10d932dbf752" xsi:nil="true"/>
    <DefaultSectionNames xmlns="093981cf-9a85-4340-8f71-10d932dbf752" xsi:nil="true"/>
    <Math_Settings xmlns="093981cf-9a85-4340-8f71-10d932dbf752" xsi:nil="true"/>
    <NotebookType xmlns="093981cf-9a85-4340-8f71-10d932dbf752" xsi:nil="true"/>
    <Students xmlns="093981cf-9a85-4340-8f71-10d932dbf752">
      <UserInfo>
        <DisplayName/>
        <AccountId xsi:nil="true"/>
        <AccountType/>
      </UserInfo>
    </Students>
    <Is_Collaboration_Space_Locked xmlns="093981cf-9a85-4340-8f71-10d932dbf752" xsi:nil="true"/>
    <Has_Teacher_Only_SectionGroup xmlns="093981cf-9a85-4340-8f71-10d932dbf752" xsi:nil="true"/>
    <FolderType xmlns="093981cf-9a85-4340-8f71-10d932dbf752" xsi:nil="true"/>
    <Owner xmlns="093981cf-9a85-4340-8f71-10d932dbf752">
      <UserInfo>
        <DisplayName/>
        <AccountId xsi:nil="true"/>
        <AccountType/>
      </UserInfo>
    </Owner>
    <Invited_Teachers xmlns="093981cf-9a85-4340-8f71-10d932dbf752" xsi:nil="true"/>
    <Invited_Students xmlns="093981cf-9a85-4340-8f71-10d932dbf752" xsi:nil="true"/>
    <TeamsChannelId xmlns="093981cf-9a85-4340-8f71-10d932dbf752" xsi:nil="true"/>
    <IsNotebookLocked xmlns="093981cf-9a85-4340-8f71-10d932dbf752" xsi:nil="true"/>
    <Templates xmlns="093981cf-9a85-4340-8f71-10d932dbf752" xsi:nil="true"/>
    <Teachers xmlns="093981cf-9a85-4340-8f71-10d932dbf752">
      <UserInfo>
        <DisplayName/>
        <AccountId xsi:nil="true"/>
        <AccountType/>
      </UserInfo>
    </Teachers>
    <Self_Registration_Enabled xmlns="093981cf-9a85-4340-8f71-10d932dbf752" xsi:nil="true"/>
    <CultureName xmlns="093981cf-9a85-4340-8f71-10d932dbf752" xsi:nil="true"/>
    <Distribution_Groups xmlns="093981cf-9a85-4340-8f71-10d932dbf752" xsi:nil="true"/>
    <LMS_Mappings xmlns="093981cf-9a85-4340-8f71-10d932dbf752" xsi:nil="true"/>
  </documentManagement>
</p:properties>
</file>

<file path=customXml/itemProps1.xml><?xml version="1.0" encoding="utf-8"?>
<ds:datastoreItem xmlns:ds="http://schemas.openxmlformats.org/officeDocument/2006/customXml" ds:itemID="{D0780B66-6B4A-4A16-99FD-D6BDC16D6F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3981cf-9a85-4340-8f71-10d932dbf752"/>
    <ds:schemaRef ds:uri="b8b3cf63-10e5-4f95-8d85-5e83671640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770F64-7A0A-4346-BE99-BF0B0C5E88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7C615C-91E2-48DF-A0ED-FF98505354C7}">
  <ds:schemaRefs>
    <ds:schemaRef ds:uri="http://schemas.microsoft.com/office/2006/metadata/properties"/>
    <ds:schemaRef ds:uri="http://schemas.microsoft.com/office/infopath/2007/PartnerControls"/>
    <ds:schemaRef ds:uri="093981cf-9a85-4340-8f71-10d932dbf7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586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Bahnschrift</vt:lpstr>
      <vt:lpstr>Calibri</vt:lpstr>
      <vt:lpstr>News Gothic MT</vt:lpstr>
      <vt:lpstr>RetrospectVTI</vt:lpstr>
      <vt:lpstr>Muffin Method</vt:lpstr>
      <vt:lpstr>What is the muffin method?</vt:lpstr>
      <vt:lpstr>What should the “perfect” muffin look like?</vt:lpstr>
      <vt:lpstr>The “Not So Perfect” Muffin</vt:lpstr>
      <vt:lpstr>Why don’t my muffins look and taste like the ones at the store?</vt:lpstr>
      <vt:lpstr>Difference Between Oil or Melted Butter</vt:lpstr>
      <vt:lpstr>How do I know my muffins are done?</vt:lpstr>
      <vt:lpstr>Biscuit Method</vt:lpstr>
      <vt:lpstr>What is the biscuit method?</vt:lpstr>
      <vt:lpstr>Biscuit Method Cont..</vt:lpstr>
      <vt:lpstr>What should my biscuits look like?</vt:lpstr>
      <vt:lpstr>The “Not So Perfect” Biscuit</vt:lpstr>
      <vt:lpstr>Remember…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Muffin Method</dc:title>
  <dc:creator>Watt, Madison</dc:creator>
  <cp:lastModifiedBy>Watt, Madison</cp:lastModifiedBy>
  <cp:revision>4</cp:revision>
  <dcterms:created xsi:type="dcterms:W3CDTF">2019-09-09T18:04:28Z</dcterms:created>
  <dcterms:modified xsi:type="dcterms:W3CDTF">2019-09-09T21:56:41Z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0x0101003C1FF734B6DD244CA02D36134493E594</vt:lpwstr>
  </property>
</Properties>
</file>