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6" r:id="rId3"/>
    <p:sldId id="265" r:id="rId4"/>
    <p:sldId id="258" r:id="rId5"/>
    <p:sldId id="259" r:id="rId6"/>
    <p:sldId id="267" r:id="rId7"/>
    <p:sldId id="260" r:id="rId8"/>
    <p:sldId id="261" r:id="rId9"/>
    <p:sldId id="262" r:id="rId10"/>
    <p:sldId id="26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7A03A0-22AE-4EB7-A51C-8C9D8B335E03}" v="99" dt="2019-09-18T19:11:31.716"/>
    <p1510:client id="{33D24BBF-CAA8-4341-87AC-D0B8F4D0B368}" v="1118" dt="2019-09-11T19:10:50.064"/>
    <p1510:client id="{42F9B7F5-F365-47A4-A61C-8FF21DB52D12}" v="874" dt="2019-09-19T03:51:57.295"/>
    <p1510:client id="{43A25DEB-CC30-443E-BE41-2C57A4BC2B7F}" v="1594" dt="2019-09-17T19:07:01.364"/>
    <p1510:client id="{47DEBE7F-5318-767E-FA09-FF58FCC93A88}" v="12" dt="2019-09-19T04:29:33.976"/>
    <p1510:client id="{77AFDD54-A282-7109-A9F9-F2E61CFEE872}" v="414" dt="2019-09-19T16:33:05.700"/>
    <p1510:client id="{98A2611F-115F-EA00-B9AF-B23CDE6C5DBC}" v="10" dt="2019-09-19T18:00:49.905"/>
    <p1510:client id="{C1170246-9113-9020-5602-8DCDE7F3EF8B}" v="525" dt="2019-09-19T16:43:53.107"/>
    <p1510:client id="{EEA50AED-0769-0D1A-28DE-D1B573AF03C8}" v="7" dt="2019-09-24T17:44:55.1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3F4D2C-EBDF-4DBE-BF37-7067DF58675A}" type="doc">
      <dgm:prSet loTypeId="urn:microsoft.com/office/officeart/2005/8/layout/default" loCatId="list" qsTypeId="urn:microsoft.com/office/officeart/2005/8/quickstyle/simple1" qsCatId="simple" csTypeId="urn:microsoft.com/office/officeart/2005/8/colors/colorful5" csCatId="colorful"/>
      <dgm:spPr/>
      <dgm:t>
        <a:bodyPr/>
        <a:lstStyle/>
        <a:p>
          <a:endParaRPr lang="en-US"/>
        </a:p>
      </dgm:t>
    </dgm:pt>
    <dgm:pt modelId="{32894405-3230-44F4-91DD-0D62AC8E3C75}">
      <dgm:prSet/>
      <dgm:spPr/>
      <dgm:t>
        <a:bodyPr/>
        <a:lstStyle/>
        <a:p>
          <a:r>
            <a:rPr lang="en-US"/>
            <a:t>- Shoebox (1)</a:t>
          </a:r>
        </a:p>
      </dgm:t>
    </dgm:pt>
    <dgm:pt modelId="{0EA50C03-23AF-4F3C-9658-C599E5190655}" type="parTrans" cxnId="{837C644F-F8BE-404D-8183-1CC7F8390D6C}">
      <dgm:prSet/>
      <dgm:spPr/>
      <dgm:t>
        <a:bodyPr/>
        <a:lstStyle/>
        <a:p>
          <a:endParaRPr lang="en-US"/>
        </a:p>
      </dgm:t>
    </dgm:pt>
    <dgm:pt modelId="{45791749-E6BD-4D9A-9EB6-A6F3013E4F03}" type="sibTrans" cxnId="{837C644F-F8BE-404D-8183-1CC7F8390D6C}">
      <dgm:prSet/>
      <dgm:spPr/>
      <dgm:t>
        <a:bodyPr/>
        <a:lstStyle/>
        <a:p>
          <a:endParaRPr lang="en-US"/>
        </a:p>
      </dgm:t>
    </dgm:pt>
    <dgm:pt modelId="{33F91CFF-3DF4-472A-9C93-171C4455A1D6}">
      <dgm:prSet/>
      <dgm:spPr/>
      <dgm:t>
        <a:bodyPr/>
        <a:lstStyle/>
        <a:p>
          <a:r>
            <a:rPr lang="en-US"/>
            <a:t>- Bananas (1)</a:t>
          </a:r>
        </a:p>
      </dgm:t>
    </dgm:pt>
    <dgm:pt modelId="{7D11DD5E-022F-4B90-A313-E19BB06B0B5C}" type="parTrans" cxnId="{02A76392-D6E7-4949-B27A-7A7BA97836AB}">
      <dgm:prSet/>
      <dgm:spPr/>
      <dgm:t>
        <a:bodyPr/>
        <a:lstStyle/>
        <a:p>
          <a:endParaRPr lang="en-US"/>
        </a:p>
      </dgm:t>
    </dgm:pt>
    <dgm:pt modelId="{3623B4D4-AAF6-47DB-BC68-4F47DBA55D4F}" type="sibTrans" cxnId="{02A76392-D6E7-4949-B27A-7A7BA97836AB}">
      <dgm:prSet/>
      <dgm:spPr/>
      <dgm:t>
        <a:bodyPr/>
        <a:lstStyle/>
        <a:p>
          <a:endParaRPr lang="en-US"/>
        </a:p>
      </dgm:t>
    </dgm:pt>
    <dgm:pt modelId="{A9CB75E7-106A-4B6A-A13A-0F5A8B186115}">
      <dgm:prSet/>
      <dgm:spPr/>
      <dgm:t>
        <a:bodyPr/>
        <a:lstStyle/>
        <a:p>
          <a:r>
            <a:rPr lang="en-US"/>
            <a:t>- Strawberries (2)</a:t>
          </a:r>
        </a:p>
      </dgm:t>
    </dgm:pt>
    <dgm:pt modelId="{D30D296F-3152-4A17-A5EA-711E6C1AFA9D}" type="parTrans" cxnId="{C59102A9-039B-496C-ADE5-3893BE381931}">
      <dgm:prSet/>
      <dgm:spPr/>
      <dgm:t>
        <a:bodyPr/>
        <a:lstStyle/>
        <a:p>
          <a:endParaRPr lang="en-US"/>
        </a:p>
      </dgm:t>
    </dgm:pt>
    <dgm:pt modelId="{AA247816-89FE-48EB-8795-4DA65047668A}" type="sibTrans" cxnId="{C59102A9-039B-496C-ADE5-3893BE381931}">
      <dgm:prSet/>
      <dgm:spPr/>
      <dgm:t>
        <a:bodyPr/>
        <a:lstStyle/>
        <a:p>
          <a:endParaRPr lang="en-US"/>
        </a:p>
      </dgm:t>
    </dgm:pt>
    <dgm:pt modelId="{4413B304-FF72-49F9-AD9E-FBA0C9968892}">
      <dgm:prSet/>
      <dgm:spPr/>
      <dgm:t>
        <a:bodyPr/>
        <a:lstStyle/>
        <a:p>
          <a:r>
            <a:rPr lang="en-US"/>
            <a:t>- Spray bottle (1)</a:t>
          </a:r>
        </a:p>
      </dgm:t>
    </dgm:pt>
    <dgm:pt modelId="{1F60A9E9-0CAB-4EF7-8F9D-BA98AC8B6613}" type="parTrans" cxnId="{8C259669-BC48-4BCD-956C-1EF2AE70F257}">
      <dgm:prSet/>
      <dgm:spPr/>
      <dgm:t>
        <a:bodyPr/>
        <a:lstStyle/>
        <a:p>
          <a:endParaRPr lang="en-US"/>
        </a:p>
      </dgm:t>
    </dgm:pt>
    <dgm:pt modelId="{85AA89FB-2C51-4FB7-A276-AED54BDEA24E}" type="sibTrans" cxnId="{8C259669-BC48-4BCD-956C-1EF2AE70F257}">
      <dgm:prSet/>
      <dgm:spPr/>
      <dgm:t>
        <a:bodyPr/>
        <a:lstStyle/>
        <a:p>
          <a:endParaRPr lang="en-US"/>
        </a:p>
      </dgm:t>
    </dgm:pt>
    <dgm:pt modelId="{20BA4D65-B80F-466E-823F-B92A1DA0D9D0}">
      <dgm:prSet/>
      <dgm:spPr/>
      <dgm:t>
        <a:bodyPr/>
        <a:lstStyle/>
        <a:p>
          <a:r>
            <a:rPr lang="en-US"/>
            <a:t>- Wood Bugs (9)</a:t>
          </a:r>
        </a:p>
      </dgm:t>
    </dgm:pt>
    <dgm:pt modelId="{769683E3-571F-45CC-9A82-221B15269B50}" type="parTrans" cxnId="{AEE59BF9-ABB5-447F-A83C-90300A77CD30}">
      <dgm:prSet/>
      <dgm:spPr/>
      <dgm:t>
        <a:bodyPr/>
        <a:lstStyle/>
        <a:p>
          <a:endParaRPr lang="en-US"/>
        </a:p>
      </dgm:t>
    </dgm:pt>
    <dgm:pt modelId="{26D12742-E74E-4D93-A17D-A1369DACC438}" type="sibTrans" cxnId="{AEE59BF9-ABB5-447F-A83C-90300A77CD30}">
      <dgm:prSet/>
      <dgm:spPr/>
      <dgm:t>
        <a:bodyPr/>
        <a:lstStyle/>
        <a:p>
          <a:endParaRPr lang="en-US"/>
        </a:p>
      </dgm:t>
    </dgm:pt>
    <dgm:pt modelId="{C1E0AD83-AC53-42CD-8FE4-E61E6421D1DE}">
      <dgm:prSet/>
      <dgm:spPr/>
      <dgm:t>
        <a:bodyPr/>
        <a:lstStyle/>
        <a:p>
          <a:r>
            <a:rPr lang="en-US"/>
            <a:t>- Soil </a:t>
          </a:r>
        </a:p>
      </dgm:t>
    </dgm:pt>
    <dgm:pt modelId="{EEE90DB2-B9E2-42DB-B287-B8ECF845BEAD}" type="parTrans" cxnId="{098CDC58-6F57-4CFE-932C-072409EE8426}">
      <dgm:prSet/>
      <dgm:spPr/>
      <dgm:t>
        <a:bodyPr/>
        <a:lstStyle/>
        <a:p>
          <a:endParaRPr lang="en-US"/>
        </a:p>
      </dgm:t>
    </dgm:pt>
    <dgm:pt modelId="{0EC8EA8A-960F-4113-B777-3764DEC018E1}" type="sibTrans" cxnId="{098CDC58-6F57-4CFE-932C-072409EE8426}">
      <dgm:prSet/>
      <dgm:spPr/>
      <dgm:t>
        <a:bodyPr/>
        <a:lstStyle/>
        <a:p>
          <a:endParaRPr lang="en-US"/>
        </a:p>
      </dgm:t>
    </dgm:pt>
    <dgm:pt modelId="{5994621D-F831-45A5-A914-A65B2471D1F1}" type="pres">
      <dgm:prSet presAssocID="{9F3F4D2C-EBDF-4DBE-BF37-7067DF58675A}" presName="diagram" presStyleCnt="0">
        <dgm:presLayoutVars>
          <dgm:dir/>
          <dgm:resizeHandles val="exact"/>
        </dgm:presLayoutVars>
      </dgm:prSet>
      <dgm:spPr/>
    </dgm:pt>
    <dgm:pt modelId="{B12E8D62-4C7D-49F3-A3DB-58E2B5424261}" type="pres">
      <dgm:prSet presAssocID="{32894405-3230-44F4-91DD-0D62AC8E3C75}" presName="node" presStyleLbl="node1" presStyleIdx="0" presStyleCnt="6">
        <dgm:presLayoutVars>
          <dgm:bulletEnabled val="1"/>
        </dgm:presLayoutVars>
      </dgm:prSet>
      <dgm:spPr/>
    </dgm:pt>
    <dgm:pt modelId="{A6C1688F-1133-47BC-992B-5A4B0B7B4B98}" type="pres">
      <dgm:prSet presAssocID="{45791749-E6BD-4D9A-9EB6-A6F3013E4F03}" presName="sibTrans" presStyleCnt="0"/>
      <dgm:spPr/>
    </dgm:pt>
    <dgm:pt modelId="{E8D1D460-6B22-4882-80DE-4CE23252C1A9}" type="pres">
      <dgm:prSet presAssocID="{33F91CFF-3DF4-472A-9C93-171C4455A1D6}" presName="node" presStyleLbl="node1" presStyleIdx="1" presStyleCnt="6">
        <dgm:presLayoutVars>
          <dgm:bulletEnabled val="1"/>
        </dgm:presLayoutVars>
      </dgm:prSet>
      <dgm:spPr/>
    </dgm:pt>
    <dgm:pt modelId="{E3541D62-6B64-4555-B93E-E388B2F06A84}" type="pres">
      <dgm:prSet presAssocID="{3623B4D4-AAF6-47DB-BC68-4F47DBA55D4F}" presName="sibTrans" presStyleCnt="0"/>
      <dgm:spPr/>
    </dgm:pt>
    <dgm:pt modelId="{74AD703E-52FC-44A7-99C0-5AEA49B22859}" type="pres">
      <dgm:prSet presAssocID="{A9CB75E7-106A-4B6A-A13A-0F5A8B186115}" presName="node" presStyleLbl="node1" presStyleIdx="2" presStyleCnt="6">
        <dgm:presLayoutVars>
          <dgm:bulletEnabled val="1"/>
        </dgm:presLayoutVars>
      </dgm:prSet>
      <dgm:spPr/>
    </dgm:pt>
    <dgm:pt modelId="{FD50E603-BCBC-48DD-A32F-8E35F905411C}" type="pres">
      <dgm:prSet presAssocID="{AA247816-89FE-48EB-8795-4DA65047668A}" presName="sibTrans" presStyleCnt="0"/>
      <dgm:spPr/>
    </dgm:pt>
    <dgm:pt modelId="{60E5A3D3-6F26-40A5-9336-0E8018D99622}" type="pres">
      <dgm:prSet presAssocID="{4413B304-FF72-49F9-AD9E-FBA0C9968892}" presName="node" presStyleLbl="node1" presStyleIdx="3" presStyleCnt="6">
        <dgm:presLayoutVars>
          <dgm:bulletEnabled val="1"/>
        </dgm:presLayoutVars>
      </dgm:prSet>
      <dgm:spPr/>
    </dgm:pt>
    <dgm:pt modelId="{8AC0F912-D76F-47C6-B614-F01F79B4074D}" type="pres">
      <dgm:prSet presAssocID="{85AA89FB-2C51-4FB7-A276-AED54BDEA24E}" presName="sibTrans" presStyleCnt="0"/>
      <dgm:spPr/>
    </dgm:pt>
    <dgm:pt modelId="{FD16F49C-D232-417A-BA68-1D9510984EFF}" type="pres">
      <dgm:prSet presAssocID="{20BA4D65-B80F-466E-823F-B92A1DA0D9D0}" presName="node" presStyleLbl="node1" presStyleIdx="4" presStyleCnt="6">
        <dgm:presLayoutVars>
          <dgm:bulletEnabled val="1"/>
        </dgm:presLayoutVars>
      </dgm:prSet>
      <dgm:spPr/>
    </dgm:pt>
    <dgm:pt modelId="{94248E11-BCF0-4F0E-81A9-D19A9253468C}" type="pres">
      <dgm:prSet presAssocID="{26D12742-E74E-4D93-A17D-A1369DACC438}" presName="sibTrans" presStyleCnt="0"/>
      <dgm:spPr/>
    </dgm:pt>
    <dgm:pt modelId="{D0DCD98E-6EE0-4FD1-8662-4057100988C1}" type="pres">
      <dgm:prSet presAssocID="{C1E0AD83-AC53-42CD-8FE4-E61E6421D1DE}" presName="node" presStyleLbl="node1" presStyleIdx="5" presStyleCnt="6">
        <dgm:presLayoutVars>
          <dgm:bulletEnabled val="1"/>
        </dgm:presLayoutVars>
      </dgm:prSet>
      <dgm:spPr/>
    </dgm:pt>
  </dgm:ptLst>
  <dgm:cxnLst>
    <dgm:cxn modelId="{0C6F691B-1E66-4740-A67C-374518784EBF}" type="presOf" srcId="{4413B304-FF72-49F9-AD9E-FBA0C9968892}" destId="{60E5A3D3-6F26-40A5-9336-0E8018D99622}" srcOrd="0" destOrd="0" presId="urn:microsoft.com/office/officeart/2005/8/layout/default"/>
    <dgm:cxn modelId="{922FEB5F-908B-4534-AB88-38C8C7A28E1F}" type="presOf" srcId="{33F91CFF-3DF4-472A-9C93-171C4455A1D6}" destId="{E8D1D460-6B22-4882-80DE-4CE23252C1A9}" srcOrd="0" destOrd="0" presId="urn:microsoft.com/office/officeart/2005/8/layout/default"/>
    <dgm:cxn modelId="{4FDC6742-2550-4CB6-BD4A-3D6DBAF65F31}" type="presOf" srcId="{9F3F4D2C-EBDF-4DBE-BF37-7067DF58675A}" destId="{5994621D-F831-45A5-A914-A65B2471D1F1}" srcOrd="0" destOrd="0" presId="urn:microsoft.com/office/officeart/2005/8/layout/default"/>
    <dgm:cxn modelId="{DAA7B865-0A87-4238-A66C-82242DC6EBDA}" type="presOf" srcId="{20BA4D65-B80F-466E-823F-B92A1DA0D9D0}" destId="{FD16F49C-D232-417A-BA68-1D9510984EFF}" srcOrd="0" destOrd="0" presId="urn:microsoft.com/office/officeart/2005/8/layout/default"/>
    <dgm:cxn modelId="{8C259669-BC48-4BCD-956C-1EF2AE70F257}" srcId="{9F3F4D2C-EBDF-4DBE-BF37-7067DF58675A}" destId="{4413B304-FF72-49F9-AD9E-FBA0C9968892}" srcOrd="3" destOrd="0" parTransId="{1F60A9E9-0CAB-4EF7-8F9D-BA98AC8B6613}" sibTransId="{85AA89FB-2C51-4FB7-A276-AED54BDEA24E}"/>
    <dgm:cxn modelId="{837C644F-F8BE-404D-8183-1CC7F8390D6C}" srcId="{9F3F4D2C-EBDF-4DBE-BF37-7067DF58675A}" destId="{32894405-3230-44F4-91DD-0D62AC8E3C75}" srcOrd="0" destOrd="0" parTransId="{0EA50C03-23AF-4F3C-9658-C599E5190655}" sibTransId="{45791749-E6BD-4D9A-9EB6-A6F3013E4F03}"/>
    <dgm:cxn modelId="{098CDC58-6F57-4CFE-932C-072409EE8426}" srcId="{9F3F4D2C-EBDF-4DBE-BF37-7067DF58675A}" destId="{C1E0AD83-AC53-42CD-8FE4-E61E6421D1DE}" srcOrd="5" destOrd="0" parTransId="{EEE90DB2-B9E2-42DB-B287-B8ECF845BEAD}" sibTransId="{0EC8EA8A-960F-4113-B777-3764DEC018E1}"/>
    <dgm:cxn modelId="{02A76392-D6E7-4949-B27A-7A7BA97836AB}" srcId="{9F3F4D2C-EBDF-4DBE-BF37-7067DF58675A}" destId="{33F91CFF-3DF4-472A-9C93-171C4455A1D6}" srcOrd="1" destOrd="0" parTransId="{7D11DD5E-022F-4B90-A313-E19BB06B0B5C}" sibTransId="{3623B4D4-AAF6-47DB-BC68-4F47DBA55D4F}"/>
    <dgm:cxn modelId="{C59102A9-039B-496C-ADE5-3893BE381931}" srcId="{9F3F4D2C-EBDF-4DBE-BF37-7067DF58675A}" destId="{A9CB75E7-106A-4B6A-A13A-0F5A8B186115}" srcOrd="2" destOrd="0" parTransId="{D30D296F-3152-4A17-A5EA-711E6C1AFA9D}" sibTransId="{AA247816-89FE-48EB-8795-4DA65047668A}"/>
    <dgm:cxn modelId="{33ABB0AE-3CDA-4AD7-B147-866F65C90155}" type="presOf" srcId="{C1E0AD83-AC53-42CD-8FE4-E61E6421D1DE}" destId="{D0DCD98E-6EE0-4FD1-8662-4057100988C1}" srcOrd="0" destOrd="0" presId="urn:microsoft.com/office/officeart/2005/8/layout/default"/>
    <dgm:cxn modelId="{59320FCC-CD64-4A44-8A0F-838FA5F83E6E}" type="presOf" srcId="{A9CB75E7-106A-4B6A-A13A-0F5A8B186115}" destId="{74AD703E-52FC-44A7-99C0-5AEA49B22859}" srcOrd="0" destOrd="0" presId="urn:microsoft.com/office/officeart/2005/8/layout/default"/>
    <dgm:cxn modelId="{3D2EFBED-B185-4700-9935-61C7CC1C41AF}" type="presOf" srcId="{32894405-3230-44F4-91DD-0D62AC8E3C75}" destId="{B12E8D62-4C7D-49F3-A3DB-58E2B5424261}" srcOrd="0" destOrd="0" presId="urn:microsoft.com/office/officeart/2005/8/layout/default"/>
    <dgm:cxn modelId="{AEE59BF9-ABB5-447F-A83C-90300A77CD30}" srcId="{9F3F4D2C-EBDF-4DBE-BF37-7067DF58675A}" destId="{20BA4D65-B80F-466E-823F-B92A1DA0D9D0}" srcOrd="4" destOrd="0" parTransId="{769683E3-571F-45CC-9A82-221B15269B50}" sibTransId="{26D12742-E74E-4D93-A17D-A1369DACC438}"/>
    <dgm:cxn modelId="{A073305E-8501-41B2-9F68-AE91517C4612}" type="presParOf" srcId="{5994621D-F831-45A5-A914-A65B2471D1F1}" destId="{B12E8D62-4C7D-49F3-A3DB-58E2B5424261}" srcOrd="0" destOrd="0" presId="urn:microsoft.com/office/officeart/2005/8/layout/default"/>
    <dgm:cxn modelId="{1041F7AC-48A4-4E03-A206-7BC24088BF2B}" type="presParOf" srcId="{5994621D-F831-45A5-A914-A65B2471D1F1}" destId="{A6C1688F-1133-47BC-992B-5A4B0B7B4B98}" srcOrd="1" destOrd="0" presId="urn:microsoft.com/office/officeart/2005/8/layout/default"/>
    <dgm:cxn modelId="{949E5141-3577-4690-A113-5A2B6CA00B8D}" type="presParOf" srcId="{5994621D-F831-45A5-A914-A65B2471D1F1}" destId="{E8D1D460-6B22-4882-80DE-4CE23252C1A9}" srcOrd="2" destOrd="0" presId="urn:microsoft.com/office/officeart/2005/8/layout/default"/>
    <dgm:cxn modelId="{173EE116-BFB7-463C-84B1-BE9BE7DF06E9}" type="presParOf" srcId="{5994621D-F831-45A5-A914-A65B2471D1F1}" destId="{E3541D62-6B64-4555-B93E-E388B2F06A84}" srcOrd="3" destOrd="0" presId="urn:microsoft.com/office/officeart/2005/8/layout/default"/>
    <dgm:cxn modelId="{80F6475A-E76C-4362-AB24-0EE529C31965}" type="presParOf" srcId="{5994621D-F831-45A5-A914-A65B2471D1F1}" destId="{74AD703E-52FC-44A7-99C0-5AEA49B22859}" srcOrd="4" destOrd="0" presId="urn:microsoft.com/office/officeart/2005/8/layout/default"/>
    <dgm:cxn modelId="{13F33E62-8B79-4F13-A5C1-D78A499A3A69}" type="presParOf" srcId="{5994621D-F831-45A5-A914-A65B2471D1F1}" destId="{FD50E603-BCBC-48DD-A32F-8E35F905411C}" srcOrd="5" destOrd="0" presId="urn:microsoft.com/office/officeart/2005/8/layout/default"/>
    <dgm:cxn modelId="{A74BA8AF-F182-4A25-957B-02ED51303D04}" type="presParOf" srcId="{5994621D-F831-45A5-A914-A65B2471D1F1}" destId="{60E5A3D3-6F26-40A5-9336-0E8018D99622}" srcOrd="6" destOrd="0" presId="urn:microsoft.com/office/officeart/2005/8/layout/default"/>
    <dgm:cxn modelId="{73D6C34B-87FC-4AC0-97E7-2905A2048C59}" type="presParOf" srcId="{5994621D-F831-45A5-A914-A65B2471D1F1}" destId="{8AC0F912-D76F-47C6-B614-F01F79B4074D}" srcOrd="7" destOrd="0" presId="urn:microsoft.com/office/officeart/2005/8/layout/default"/>
    <dgm:cxn modelId="{CBF07FF1-1A05-42F1-BFF3-B82D1A0044A8}" type="presParOf" srcId="{5994621D-F831-45A5-A914-A65B2471D1F1}" destId="{FD16F49C-D232-417A-BA68-1D9510984EFF}" srcOrd="8" destOrd="0" presId="urn:microsoft.com/office/officeart/2005/8/layout/default"/>
    <dgm:cxn modelId="{19664483-BB44-49DC-B1FC-32B309756589}" type="presParOf" srcId="{5994621D-F831-45A5-A914-A65B2471D1F1}" destId="{94248E11-BCF0-4F0E-81A9-D19A9253468C}" srcOrd="9" destOrd="0" presId="urn:microsoft.com/office/officeart/2005/8/layout/default"/>
    <dgm:cxn modelId="{3CC208AF-CE3A-41F5-800C-A5B171F8F50A}" type="presParOf" srcId="{5994621D-F831-45A5-A914-A65B2471D1F1}" destId="{D0DCD98E-6EE0-4FD1-8662-4057100988C1}"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2E8D62-4C7D-49F3-A3DB-58E2B5424261}">
      <dsp:nvSpPr>
        <dsp:cNvPr id="0" name=""/>
        <dsp:cNvSpPr/>
      </dsp:nvSpPr>
      <dsp:spPr>
        <a:xfrm>
          <a:off x="0" y="776453"/>
          <a:ext cx="2285999" cy="137159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 Shoebox (1)</a:t>
          </a:r>
        </a:p>
      </dsp:txBody>
      <dsp:txXfrm>
        <a:off x="0" y="776453"/>
        <a:ext cx="2285999" cy="1371599"/>
      </dsp:txXfrm>
    </dsp:sp>
    <dsp:sp modelId="{E8D1D460-6B22-4882-80DE-4CE23252C1A9}">
      <dsp:nvSpPr>
        <dsp:cNvPr id="0" name=""/>
        <dsp:cNvSpPr/>
      </dsp:nvSpPr>
      <dsp:spPr>
        <a:xfrm>
          <a:off x="2514600" y="776453"/>
          <a:ext cx="2285999" cy="1371599"/>
        </a:xfrm>
        <a:prstGeom prst="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 Bananas (1)</a:t>
          </a:r>
        </a:p>
      </dsp:txBody>
      <dsp:txXfrm>
        <a:off x="2514600" y="776453"/>
        <a:ext cx="2285999" cy="1371599"/>
      </dsp:txXfrm>
    </dsp:sp>
    <dsp:sp modelId="{74AD703E-52FC-44A7-99C0-5AEA49B22859}">
      <dsp:nvSpPr>
        <dsp:cNvPr id="0" name=""/>
        <dsp:cNvSpPr/>
      </dsp:nvSpPr>
      <dsp:spPr>
        <a:xfrm>
          <a:off x="5029199" y="776453"/>
          <a:ext cx="2285999" cy="1371599"/>
        </a:xfrm>
        <a:prstGeom prst="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 Strawberries (2)</a:t>
          </a:r>
        </a:p>
      </dsp:txBody>
      <dsp:txXfrm>
        <a:off x="5029199" y="776453"/>
        <a:ext cx="2285999" cy="1371599"/>
      </dsp:txXfrm>
    </dsp:sp>
    <dsp:sp modelId="{60E5A3D3-6F26-40A5-9336-0E8018D99622}">
      <dsp:nvSpPr>
        <dsp:cNvPr id="0" name=""/>
        <dsp:cNvSpPr/>
      </dsp:nvSpPr>
      <dsp:spPr>
        <a:xfrm>
          <a:off x="0" y="2376653"/>
          <a:ext cx="2285999" cy="1371599"/>
        </a:xfrm>
        <a:prstGeom prst="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 Spray bottle (1)</a:t>
          </a:r>
        </a:p>
      </dsp:txBody>
      <dsp:txXfrm>
        <a:off x="0" y="2376653"/>
        <a:ext cx="2285999" cy="1371599"/>
      </dsp:txXfrm>
    </dsp:sp>
    <dsp:sp modelId="{FD16F49C-D232-417A-BA68-1D9510984EFF}">
      <dsp:nvSpPr>
        <dsp:cNvPr id="0" name=""/>
        <dsp:cNvSpPr/>
      </dsp:nvSpPr>
      <dsp:spPr>
        <a:xfrm>
          <a:off x="2514600" y="2376653"/>
          <a:ext cx="2285999" cy="1371599"/>
        </a:xfrm>
        <a:prstGeom prst="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 Wood Bugs (9)</a:t>
          </a:r>
        </a:p>
      </dsp:txBody>
      <dsp:txXfrm>
        <a:off x="2514600" y="2376653"/>
        <a:ext cx="2285999" cy="1371599"/>
      </dsp:txXfrm>
    </dsp:sp>
    <dsp:sp modelId="{D0DCD98E-6EE0-4FD1-8662-4057100988C1}">
      <dsp:nvSpPr>
        <dsp:cNvPr id="0" name=""/>
        <dsp:cNvSpPr/>
      </dsp:nvSpPr>
      <dsp:spPr>
        <a:xfrm>
          <a:off x="5029199" y="2376653"/>
          <a:ext cx="2285999" cy="1371599"/>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 Soil </a:t>
          </a:r>
        </a:p>
      </dsp:txBody>
      <dsp:txXfrm>
        <a:off x="5029199" y="2376653"/>
        <a:ext cx="2285999" cy="137159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10/18/2019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10/18/2019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10/18/2019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10/18/2019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10/18/2019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10/18/2019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sa/3.0/"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creativecommons.org/licenses/by-nc-nd/3.0/" TargetMode="External"/><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hyperlink" Target="https://creativecommons.org/licenses/by-nc-nd/3.0/"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hyperlink" Target="https://creativecommons.org/licenses/by-nd/3.0/" TargetMode="External"/><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creativecommons.org/licenses/by-sa/3.0/"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close up of a snail&#10;&#10;Description generated with very high confidence">
            <a:extLst>
              <a:ext uri="{FF2B5EF4-FFF2-40B4-BE49-F238E27FC236}">
                <a16:creationId xmlns:a16="http://schemas.microsoft.com/office/drawing/2014/main" id="{61F58883-5C74-442A-8A08-7AFAB41D5909}"/>
              </a:ext>
            </a:extLst>
          </p:cNvPr>
          <p:cNvPicPr>
            <a:picLocks noChangeAspect="1"/>
          </p:cNvPicPr>
          <p:nvPr/>
        </p:nvPicPr>
        <p:blipFill rotWithShape="1">
          <a:blip r:embed="rId2">
            <a:alphaModFix amt="50000"/>
            <a:extLst>
              <a:ext uri="{837473B0-CC2E-450A-ABE3-18F120FF3D39}">
                <a1611:picAttrSrcUrl xmlns:a1611="http://schemas.microsoft.com/office/drawing/2016/11/main" r:id="rId3"/>
              </a:ext>
            </a:extLst>
          </a:blip>
          <a:srcRect t="21288" b="3712"/>
          <a:stretch/>
        </p:blipFill>
        <p:spPr>
          <a:xfrm>
            <a:off x="20" y="1"/>
            <a:ext cx="12191980" cy="6857999"/>
          </a:xfrm>
          <a:prstGeom prst="rect">
            <a:avLst/>
          </a:prstGeom>
        </p:spPr>
      </p:pic>
      <p:sp>
        <p:nvSpPr>
          <p:cNvPr id="2" name="Title 1"/>
          <p:cNvSpPr>
            <a:spLocks noGrp="1"/>
          </p:cNvSpPr>
          <p:nvPr>
            <p:ph type="ctrTitle"/>
          </p:nvPr>
        </p:nvSpPr>
        <p:spPr>
          <a:xfrm>
            <a:off x="1524000" y="1122362"/>
            <a:ext cx="9144000" cy="2900518"/>
          </a:xfrm>
        </p:spPr>
        <p:txBody>
          <a:bodyPr>
            <a:normAutofit/>
          </a:bodyPr>
          <a:lstStyle/>
          <a:p>
            <a:r>
              <a:rPr lang="en-US">
                <a:solidFill>
                  <a:srgbClr val="FFFFFF"/>
                </a:solidFill>
                <a:cs typeface="Calibri Light"/>
              </a:rPr>
              <a:t>Wood Bugs</a:t>
            </a:r>
            <a:endParaRPr lang="en-US">
              <a:solidFill>
                <a:srgbClr val="FFFFFF"/>
              </a:solidFill>
            </a:endParaRPr>
          </a:p>
        </p:txBody>
      </p:sp>
      <p:sp>
        <p:nvSpPr>
          <p:cNvPr id="3" name="Subtitle 2"/>
          <p:cNvSpPr>
            <a:spLocks noGrp="1"/>
          </p:cNvSpPr>
          <p:nvPr>
            <p:ph type="subTitle" idx="1"/>
          </p:nvPr>
        </p:nvSpPr>
        <p:spPr>
          <a:xfrm>
            <a:off x="1524000" y="4159404"/>
            <a:ext cx="9144000" cy="1098395"/>
          </a:xfrm>
        </p:spPr>
        <p:txBody>
          <a:bodyPr vert="horz" lIns="91440" tIns="45720" rIns="91440" bIns="45720" rtlCol="0" anchor="t">
            <a:normAutofit/>
          </a:bodyPr>
          <a:lstStyle/>
          <a:p>
            <a:r>
              <a:rPr lang="en-US">
                <a:solidFill>
                  <a:srgbClr val="FFFFFF"/>
                </a:solidFill>
                <a:cs typeface="Calibri"/>
              </a:rPr>
              <a:t>Ella and Neha</a:t>
            </a:r>
          </a:p>
          <a:p>
            <a:r>
              <a:rPr lang="en-US">
                <a:solidFill>
                  <a:srgbClr val="FFFFFF"/>
                </a:solidFill>
                <a:cs typeface="Calibri"/>
              </a:rPr>
              <a:t>Block 3</a:t>
            </a:r>
          </a:p>
        </p:txBody>
      </p:sp>
    </p:spTree>
    <p:extLst>
      <p:ext uri="{BB962C8B-B14F-4D97-AF65-F5344CB8AC3E}">
        <p14:creationId xmlns:p14="http://schemas.microsoft.com/office/powerpoint/2010/main" val="10985722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picture containing stationary&#10;&#10;Description generated with very high confidence">
            <a:extLst>
              <a:ext uri="{FF2B5EF4-FFF2-40B4-BE49-F238E27FC236}">
                <a16:creationId xmlns:a16="http://schemas.microsoft.com/office/drawing/2014/main" id="{0646AD88-9281-49B1-BFBC-03B34BE85AE4}"/>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39891" b="2763"/>
          <a:stretch/>
        </p:blipFill>
        <p:spPr>
          <a:xfrm>
            <a:off x="-1" y="10"/>
            <a:ext cx="12192001" cy="4666928"/>
          </a:xfrm>
          <a:prstGeom prst="rect">
            <a:avLst/>
          </a:prstGeom>
        </p:spPr>
      </p:pic>
      <p:pic>
        <p:nvPicPr>
          <p:cNvPr id="9" name="Picture 8">
            <a:extLst>
              <a:ext uri="{FF2B5EF4-FFF2-40B4-BE49-F238E27FC236}">
                <a16:creationId xmlns:a16="http://schemas.microsoft.com/office/drawing/2014/main" id="{EE09A529-E47C-4634-BB98-0A9526C372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Oval 10">
            <a:extLst>
              <a:ext uri="{FF2B5EF4-FFF2-40B4-BE49-F238E27FC236}">
                <a16:creationId xmlns:a16="http://schemas.microsoft.com/office/drawing/2014/main" id="{569C1A01-6FB5-43CE-ADCC-936728ACA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6267" y="4388303"/>
            <a:ext cx="824089"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8E60D2-562B-4BE3-8538-50AA241F4389}"/>
              </a:ext>
            </a:extLst>
          </p:cNvPr>
          <p:cNvSpPr>
            <a:spLocks noGrp="1"/>
          </p:cNvSpPr>
          <p:nvPr>
            <p:ph type="title"/>
          </p:nvPr>
        </p:nvSpPr>
        <p:spPr>
          <a:xfrm>
            <a:off x="1119737" y="5263342"/>
            <a:ext cx="2322125" cy="1509931"/>
          </a:xfrm>
        </p:spPr>
        <p:txBody>
          <a:bodyPr>
            <a:normAutofit/>
          </a:bodyPr>
          <a:lstStyle/>
          <a:p>
            <a:endParaRPr lang="en-US" sz="1050" dirty="0">
              <a:solidFill>
                <a:srgbClr val="000000"/>
              </a:solidFill>
              <a:cs typeface="Calibri Light"/>
            </a:endParaRPr>
          </a:p>
        </p:txBody>
      </p:sp>
      <p:sp>
        <p:nvSpPr>
          <p:cNvPr id="3" name="Content Placeholder 2">
            <a:extLst>
              <a:ext uri="{FF2B5EF4-FFF2-40B4-BE49-F238E27FC236}">
                <a16:creationId xmlns:a16="http://schemas.microsoft.com/office/drawing/2014/main" id="{EC8A4155-CAD4-499D-BFE5-3A1755CFE7B1}"/>
              </a:ext>
            </a:extLst>
          </p:cNvPr>
          <p:cNvSpPr>
            <a:spLocks noGrp="1"/>
          </p:cNvSpPr>
          <p:nvPr>
            <p:ph idx="1"/>
          </p:nvPr>
        </p:nvSpPr>
        <p:spPr>
          <a:xfrm>
            <a:off x="3480305" y="3905152"/>
            <a:ext cx="7916353" cy="2155820"/>
          </a:xfrm>
        </p:spPr>
        <p:txBody>
          <a:bodyPr vert="horz" lIns="91440" tIns="45720" rIns="91440" bIns="45720" rtlCol="0" anchor="ctr">
            <a:normAutofit/>
          </a:bodyPr>
          <a:lstStyle/>
          <a:p>
            <a:pPr marL="0" indent="0">
              <a:buNone/>
            </a:pPr>
            <a:r>
              <a:rPr lang="en-US" sz="1800">
                <a:solidFill>
                  <a:srgbClr val="000000"/>
                </a:solidFill>
                <a:cs typeface="Calibri" panose="020F0502020204030204"/>
              </a:rPr>
              <a:t>Our conclusion is Wood bugs prefer strawberries instead of bananas. During our experiment we ran into problems involving Wood bugs finding escape routes in the box causing us to lose visual causing us to find them and replace them in the middle.</a:t>
            </a:r>
          </a:p>
        </p:txBody>
      </p:sp>
    </p:spTree>
    <p:extLst>
      <p:ext uri="{BB962C8B-B14F-4D97-AF65-F5344CB8AC3E}">
        <p14:creationId xmlns:p14="http://schemas.microsoft.com/office/powerpoint/2010/main" val="4218374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6" descr="A close up of an animal&#10;&#10;Description generated with high confidence">
            <a:extLst>
              <a:ext uri="{FF2B5EF4-FFF2-40B4-BE49-F238E27FC236}">
                <a16:creationId xmlns:a16="http://schemas.microsoft.com/office/drawing/2014/main" id="{B23B8C4D-5D5E-4059-98C2-77D9A75A6B5A}"/>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31478" b="11176"/>
          <a:stretch/>
        </p:blipFill>
        <p:spPr>
          <a:xfrm>
            <a:off x="-1" y="10"/>
            <a:ext cx="12192001" cy="4666928"/>
          </a:xfrm>
          <a:prstGeom prst="rect">
            <a:avLst/>
          </a:prstGeom>
        </p:spPr>
      </p:pic>
      <p:pic>
        <p:nvPicPr>
          <p:cNvPr id="21" name="Picture 20">
            <a:extLst>
              <a:ext uri="{FF2B5EF4-FFF2-40B4-BE49-F238E27FC236}">
                <a16:creationId xmlns:a16="http://schemas.microsoft.com/office/drawing/2014/main" id="{EE09A529-E47C-4634-BB98-0A9526C372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3" name="Oval 22">
            <a:extLst>
              <a:ext uri="{FF2B5EF4-FFF2-40B4-BE49-F238E27FC236}">
                <a16:creationId xmlns:a16="http://schemas.microsoft.com/office/drawing/2014/main" id="{569C1A01-6FB5-43CE-ADCC-936728ACA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6267" y="4388303"/>
            <a:ext cx="824089"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169BAB-A9B0-4EEE-9C2C-37B158307717}"/>
              </a:ext>
            </a:extLst>
          </p:cNvPr>
          <p:cNvSpPr>
            <a:spLocks noGrp="1"/>
          </p:cNvSpPr>
          <p:nvPr>
            <p:ph type="title"/>
          </p:nvPr>
        </p:nvSpPr>
        <p:spPr>
          <a:xfrm>
            <a:off x="804998" y="4551037"/>
            <a:ext cx="5021782" cy="1509931"/>
          </a:xfrm>
        </p:spPr>
        <p:txBody>
          <a:bodyPr>
            <a:normAutofit/>
          </a:bodyPr>
          <a:lstStyle/>
          <a:p>
            <a:r>
              <a:rPr lang="en-US" sz="4000">
                <a:solidFill>
                  <a:srgbClr val="000000"/>
                </a:solidFill>
                <a:cs typeface="Calibri Light"/>
              </a:rPr>
              <a:t>Observation Page</a:t>
            </a:r>
            <a:endParaRPr lang="en-US" sz="4000">
              <a:solidFill>
                <a:srgbClr val="000000"/>
              </a:solidFill>
            </a:endParaRPr>
          </a:p>
        </p:txBody>
      </p:sp>
      <p:sp>
        <p:nvSpPr>
          <p:cNvPr id="3" name="Content Placeholder 2">
            <a:extLst>
              <a:ext uri="{FF2B5EF4-FFF2-40B4-BE49-F238E27FC236}">
                <a16:creationId xmlns:a16="http://schemas.microsoft.com/office/drawing/2014/main" id="{0A7F5805-1861-4048-A5C5-3C8E69E3AA91}"/>
              </a:ext>
            </a:extLst>
          </p:cNvPr>
          <p:cNvSpPr>
            <a:spLocks noGrp="1"/>
          </p:cNvSpPr>
          <p:nvPr>
            <p:ph idx="1"/>
          </p:nvPr>
        </p:nvSpPr>
        <p:spPr>
          <a:xfrm>
            <a:off x="6470247" y="4551037"/>
            <a:ext cx="4926411" cy="1509935"/>
          </a:xfrm>
        </p:spPr>
        <p:txBody>
          <a:bodyPr vert="horz" lIns="91440" tIns="45720" rIns="91440" bIns="45720" rtlCol="0" anchor="ctr">
            <a:normAutofit/>
          </a:bodyPr>
          <a:lstStyle/>
          <a:p>
            <a:pPr marL="0" indent="0">
              <a:buNone/>
            </a:pPr>
            <a:r>
              <a:rPr lang="en-US" sz="1800" dirty="0">
                <a:solidFill>
                  <a:srgbClr val="000000"/>
                </a:solidFill>
                <a:cs typeface="Calibri" panose="020F0502020204030204"/>
              </a:rPr>
              <a:t>We noticed that the wood bugs tend to stay in the corners or the border of the box. The reason we think they like those spots is because it is darker than the middle</a:t>
            </a:r>
          </a:p>
        </p:txBody>
      </p:sp>
    </p:spTree>
    <p:extLst>
      <p:ext uri="{BB962C8B-B14F-4D97-AF65-F5344CB8AC3E}">
        <p14:creationId xmlns:p14="http://schemas.microsoft.com/office/powerpoint/2010/main" val="3352589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 name="Picture 4" descr="A picture containing sitting, indoor, yellow, banana&#10;&#10;Description generated with high confidence">
            <a:extLst>
              <a:ext uri="{FF2B5EF4-FFF2-40B4-BE49-F238E27FC236}">
                <a16:creationId xmlns:a16="http://schemas.microsoft.com/office/drawing/2014/main" id="{EE2649C8-CAF8-479F-82F3-2CCFC21368EB}"/>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2320" r="24494"/>
          <a:stretch/>
        </p:blipFill>
        <p:spPr>
          <a:xfrm>
            <a:off x="6185051" y="10"/>
            <a:ext cx="5997632" cy="6857990"/>
          </a:xfrm>
          <a:custGeom>
            <a:avLst/>
            <a:gdLst>
              <a:gd name="connsiteX0" fmla="*/ 0 w 5997632"/>
              <a:gd name="connsiteY0" fmla="*/ 0 h 6858000"/>
              <a:gd name="connsiteX1" fmla="*/ 5997632 w 5997632"/>
              <a:gd name="connsiteY1" fmla="*/ 0 h 6858000"/>
              <a:gd name="connsiteX2" fmla="*/ 5997632 w 5997632"/>
              <a:gd name="connsiteY2" fmla="*/ 6858000 h 6858000"/>
              <a:gd name="connsiteX3" fmla="*/ 3178693 w 599763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997632" h="6858000">
                <a:moveTo>
                  <a:pt x="0" y="0"/>
                </a:moveTo>
                <a:lnTo>
                  <a:pt x="5997632" y="0"/>
                </a:lnTo>
                <a:lnTo>
                  <a:pt x="5997632" y="6858000"/>
                </a:lnTo>
                <a:lnTo>
                  <a:pt x="3178693" y="6858000"/>
                </a:lnTo>
                <a:close/>
              </a:path>
            </a:pathLst>
          </a:custGeom>
        </p:spPr>
      </p:pic>
      <p:pic>
        <p:nvPicPr>
          <p:cNvPr id="8" name="Picture 8" descr="A close up of a fruit&#10;&#10;Description generated with high confidence">
            <a:extLst>
              <a:ext uri="{FF2B5EF4-FFF2-40B4-BE49-F238E27FC236}">
                <a16:creationId xmlns:a16="http://schemas.microsoft.com/office/drawing/2014/main" id="{608F8CB7-56D3-401C-B9DD-9B6EF8478980}"/>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l="8190" r="8497"/>
          <a:stretch/>
        </p:blipFill>
        <p:spPr>
          <a:xfrm>
            <a:off x="-1" y="10"/>
            <a:ext cx="9141744" cy="6857990"/>
          </a:xfrm>
          <a:custGeom>
            <a:avLst/>
            <a:gdLst>
              <a:gd name="connsiteX0" fmla="*/ 0 w 9141744"/>
              <a:gd name="connsiteY0" fmla="*/ 0 h 6863485"/>
              <a:gd name="connsiteX1" fmla="*/ 5963051 w 9141744"/>
              <a:gd name="connsiteY1" fmla="*/ 0 h 6863485"/>
              <a:gd name="connsiteX2" fmla="*/ 9141744 w 9141744"/>
              <a:gd name="connsiteY2" fmla="*/ 6863485 h 6863485"/>
              <a:gd name="connsiteX3" fmla="*/ 0 w 9141744"/>
              <a:gd name="connsiteY3" fmla="*/ 6863485 h 6863485"/>
              <a:gd name="connsiteX4" fmla="*/ 0 w 9141744"/>
              <a:gd name="connsiteY4" fmla="*/ 0 h 6863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1744" h="6863485">
                <a:moveTo>
                  <a:pt x="0" y="0"/>
                </a:moveTo>
                <a:lnTo>
                  <a:pt x="5963051" y="0"/>
                </a:lnTo>
                <a:lnTo>
                  <a:pt x="9141744" y="6863485"/>
                </a:lnTo>
                <a:lnTo>
                  <a:pt x="0" y="6863485"/>
                </a:lnTo>
                <a:lnTo>
                  <a:pt x="0" y="0"/>
                </a:lnTo>
                <a:close/>
              </a:path>
            </a:pathLst>
          </a:custGeom>
        </p:spPr>
      </p:pic>
      <p:sp>
        <p:nvSpPr>
          <p:cNvPr id="15" name="Freeform: Shape 14">
            <a:extLst>
              <a:ext uri="{FF2B5EF4-FFF2-40B4-BE49-F238E27FC236}">
                <a16:creationId xmlns:a16="http://schemas.microsoft.com/office/drawing/2014/main" id="{37FEB674-D811-4FFE-A878-29D0C0ED1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73847"/>
            <a:ext cx="6434783" cy="3310306"/>
          </a:xfrm>
          <a:custGeom>
            <a:avLst/>
            <a:gdLst>
              <a:gd name="connsiteX0" fmla="*/ 0 w 6434783"/>
              <a:gd name="connsiteY0" fmla="*/ 0 h 3310306"/>
              <a:gd name="connsiteX1" fmla="*/ 3829872 w 6434783"/>
              <a:gd name="connsiteY1" fmla="*/ 0 h 3310306"/>
              <a:gd name="connsiteX2" fmla="*/ 4896100 w 6434783"/>
              <a:gd name="connsiteY2" fmla="*/ 0 h 3310306"/>
              <a:gd name="connsiteX3" fmla="*/ 4901677 w 6434783"/>
              <a:gd name="connsiteY3" fmla="*/ 0 h 3310306"/>
              <a:gd name="connsiteX4" fmla="*/ 6434783 w 6434783"/>
              <a:gd name="connsiteY4" fmla="*/ 3310306 h 3310306"/>
              <a:gd name="connsiteX5" fmla="*/ 0 w 6434783"/>
              <a:gd name="connsiteY5" fmla="*/ 3310306 h 3310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4783" h="3310306">
                <a:moveTo>
                  <a:pt x="0" y="0"/>
                </a:moveTo>
                <a:lnTo>
                  <a:pt x="3829872" y="0"/>
                </a:lnTo>
                <a:lnTo>
                  <a:pt x="4896100" y="0"/>
                </a:lnTo>
                <a:lnTo>
                  <a:pt x="4901677" y="0"/>
                </a:lnTo>
                <a:lnTo>
                  <a:pt x="6434783" y="3310306"/>
                </a:lnTo>
                <a:lnTo>
                  <a:pt x="0" y="3310306"/>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749A7BD-D4CA-4523-A87B-F8ABB2E41728}"/>
              </a:ext>
            </a:extLst>
          </p:cNvPr>
          <p:cNvSpPr>
            <a:spLocks noGrp="1"/>
          </p:cNvSpPr>
          <p:nvPr>
            <p:ph type="title"/>
          </p:nvPr>
        </p:nvSpPr>
        <p:spPr>
          <a:xfrm>
            <a:off x="618064" y="2166721"/>
            <a:ext cx="3886199" cy="915035"/>
          </a:xfrm>
        </p:spPr>
        <p:txBody>
          <a:bodyPr>
            <a:normAutofit/>
          </a:bodyPr>
          <a:lstStyle/>
          <a:p>
            <a:r>
              <a:rPr lang="en-US" sz="3600" b="1">
                <a:ea typeface="+mj-lt"/>
                <a:cs typeface="+mj-lt"/>
              </a:rPr>
              <a:t>Hypothesis</a:t>
            </a:r>
            <a:endParaRPr lang="en-US" sz="3600" b="1"/>
          </a:p>
          <a:p>
            <a:endParaRPr lang="en-US" sz="3600">
              <a:cs typeface="Calibri Light"/>
            </a:endParaRPr>
          </a:p>
        </p:txBody>
      </p:sp>
      <p:sp>
        <p:nvSpPr>
          <p:cNvPr id="3" name="Content Placeholder 2">
            <a:extLst>
              <a:ext uri="{FF2B5EF4-FFF2-40B4-BE49-F238E27FC236}">
                <a16:creationId xmlns:a16="http://schemas.microsoft.com/office/drawing/2014/main" id="{FFC5E679-8730-4A56-B6A4-76CABBED4295}"/>
              </a:ext>
            </a:extLst>
          </p:cNvPr>
          <p:cNvSpPr>
            <a:spLocks noGrp="1"/>
          </p:cNvSpPr>
          <p:nvPr>
            <p:ph idx="1"/>
          </p:nvPr>
        </p:nvSpPr>
        <p:spPr>
          <a:xfrm>
            <a:off x="618064" y="3081756"/>
            <a:ext cx="4620544" cy="1775994"/>
          </a:xfrm>
        </p:spPr>
        <p:txBody>
          <a:bodyPr vert="horz" lIns="91440" tIns="45720" rIns="91440" bIns="45720" rtlCol="0" anchor="t">
            <a:normAutofit/>
          </a:bodyPr>
          <a:lstStyle/>
          <a:p>
            <a:pPr marL="0" indent="0">
              <a:buNone/>
            </a:pPr>
            <a:r>
              <a:rPr lang="en-US" sz="1800" u="sng">
                <a:ea typeface="+mn-lt"/>
                <a:cs typeface="+mn-lt"/>
              </a:rPr>
              <a:t>Strawberries &amp; Bananas</a:t>
            </a:r>
          </a:p>
          <a:p>
            <a:pPr marL="0" indent="0">
              <a:buNone/>
            </a:pPr>
            <a:r>
              <a:rPr lang="en-US" sz="1800">
                <a:ea typeface="+mn-lt"/>
                <a:cs typeface="+mn-lt"/>
              </a:rPr>
              <a:t>If we separate the bananas and strawberries, then we believe that the wood bugs will go to the bananas because they are moister and softer. </a:t>
            </a:r>
          </a:p>
          <a:p>
            <a:pPr marL="0" indent="0">
              <a:buNone/>
            </a:pPr>
            <a:endParaRPr lang="en-US" sz="1800">
              <a:cs typeface="Calibri" panose="020F0502020204030204"/>
            </a:endParaRPr>
          </a:p>
        </p:txBody>
      </p:sp>
    </p:spTree>
    <p:extLst>
      <p:ext uri="{BB962C8B-B14F-4D97-AF65-F5344CB8AC3E}">
        <p14:creationId xmlns:p14="http://schemas.microsoft.com/office/powerpoint/2010/main" val="2529646219"/>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 name="Rectangle 95">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50E7A49-6E1F-4C26-807E-9922D080456B}"/>
              </a:ext>
            </a:extLst>
          </p:cNvPr>
          <p:cNvSpPr>
            <a:spLocks noGrp="1"/>
          </p:cNvSpPr>
          <p:nvPr>
            <p:ph type="title"/>
          </p:nvPr>
        </p:nvSpPr>
        <p:spPr>
          <a:xfrm>
            <a:off x="838200" y="2057400"/>
            <a:ext cx="2743200" cy="2743200"/>
          </a:xfrm>
          <a:prstGeom prst="ellipse">
            <a:avLst/>
          </a:prstGeom>
          <a:solidFill>
            <a:srgbClr val="262626"/>
          </a:solidFill>
          <a:ln w="174625" cmpd="thinThick">
            <a:solidFill>
              <a:srgbClr val="262626"/>
            </a:solidFill>
          </a:ln>
        </p:spPr>
        <p:txBody>
          <a:bodyPr anchor="ctr">
            <a:normAutofit/>
          </a:bodyPr>
          <a:lstStyle/>
          <a:p>
            <a:pPr algn="ctr"/>
            <a:r>
              <a:rPr lang="en-US" sz="2600" b="1" u="sng">
                <a:solidFill>
                  <a:srgbClr val="FFFFFF"/>
                </a:solidFill>
                <a:cs typeface="Calibri Light"/>
              </a:rPr>
              <a:t>Materials</a:t>
            </a:r>
          </a:p>
        </p:txBody>
      </p:sp>
      <p:graphicFrame>
        <p:nvGraphicFramePr>
          <p:cNvPr id="91" name="Content Placeholder 2">
            <a:extLst>
              <a:ext uri="{FF2B5EF4-FFF2-40B4-BE49-F238E27FC236}">
                <a16:creationId xmlns:a16="http://schemas.microsoft.com/office/drawing/2014/main" id="{FB42366D-B44D-4841-B291-3CB6D4164230}"/>
              </a:ext>
            </a:extLst>
          </p:cNvPr>
          <p:cNvGraphicFramePr>
            <a:graphicFrameLocks noGrp="1"/>
          </p:cNvGraphicFramePr>
          <p:nvPr>
            <p:ph idx="1"/>
            <p:extLst>
              <p:ext uri="{D42A27DB-BD31-4B8C-83A1-F6EECF244321}">
                <p14:modId xmlns:p14="http://schemas.microsoft.com/office/powerpoint/2010/main" val="3326796487"/>
              </p:ext>
            </p:extLst>
          </p:nvPr>
        </p:nvGraphicFramePr>
        <p:xfrm>
          <a:off x="4038600" y="1166648"/>
          <a:ext cx="7315200" cy="45247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75458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1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7A5C9B-BBC9-4D88-AED9-18D7A46A5760}"/>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a:cs typeface="Calibri Light"/>
              </a:rPr>
              <a:t>Procedure</a:t>
            </a:r>
            <a:endParaRPr lang="en-US" sz="2800"/>
          </a:p>
        </p:txBody>
      </p:sp>
      <p:sp>
        <p:nvSpPr>
          <p:cNvPr id="3" name="Content Placeholder 2">
            <a:extLst>
              <a:ext uri="{FF2B5EF4-FFF2-40B4-BE49-F238E27FC236}">
                <a16:creationId xmlns:a16="http://schemas.microsoft.com/office/drawing/2014/main" id="{FDA03819-7B92-4323-90FC-249AB2B27F1B}"/>
              </a:ext>
            </a:extLst>
          </p:cNvPr>
          <p:cNvSpPr>
            <a:spLocks noGrp="1"/>
          </p:cNvSpPr>
          <p:nvPr>
            <p:ph idx="1"/>
          </p:nvPr>
        </p:nvSpPr>
        <p:spPr>
          <a:xfrm>
            <a:off x="643468" y="2350496"/>
            <a:ext cx="3363974" cy="3415623"/>
          </a:xfrm>
        </p:spPr>
        <p:txBody>
          <a:bodyPr vert="horz" lIns="91440" tIns="45720" rIns="91440" bIns="45720" rtlCol="0" anchor="t">
            <a:noAutofit/>
          </a:bodyPr>
          <a:lstStyle/>
          <a:p>
            <a:pPr marL="0" indent="0">
              <a:buNone/>
            </a:pPr>
            <a:r>
              <a:rPr lang="en-US" sz="1600">
                <a:cs typeface="Calibri" panose="020F0502020204030204"/>
              </a:rPr>
              <a:t>1. We got a 4x7 shoebox</a:t>
            </a:r>
          </a:p>
          <a:p>
            <a:pPr marL="0" indent="0">
              <a:buNone/>
            </a:pPr>
            <a:r>
              <a:rPr lang="en-US" sz="1600">
                <a:cs typeface="Calibri" panose="020F0502020204030204"/>
              </a:rPr>
              <a:t>2.</a:t>
            </a:r>
            <a:r>
              <a:rPr lang="en-US" sz="1600" b="1">
                <a:cs typeface="Calibri" panose="020F0502020204030204"/>
              </a:rPr>
              <a:t> </a:t>
            </a:r>
            <a:r>
              <a:rPr lang="en-US" sz="1600">
                <a:cs typeface="Calibri" panose="020F0502020204030204"/>
              </a:rPr>
              <a:t>We covered the bottom with 4 pieces of damp paper towel</a:t>
            </a:r>
          </a:p>
          <a:p>
            <a:pPr marL="0" indent="0">
              <a:buNone/>
            </a:pPr>
            <a:r>
              <a:rPr lang="en-US" sz="1600">
                <a:cs typeface="Calibri" panose="020F0502020204030204"/>
              </a:rPr>
              <a:t>3. We covered the paper towels with damp soil</a:t>
            </a:r>
          </a:p>
          <a:p>
            <a:pPr marL="0" indent="0">
              <a:buNone/>
            </a:pPr>
            <a:r>
              <a:rPr lang="en-US" sz="1600">
                <a:cs typeface="Calibri" panose="020F0502020204030204"/>
              </a:rPr>
              <a:t>4. Next we added 3 pinecones and 1 flower</a:t>
            </a:r>
          </a:p>
          <a:p>
            <a:pPr marL="0" indent="0">
              <a:buNone/>
            </a:pPr>
            <a:r>
              <a:rPr lang="en-US" sz="1600">
                <a:cs typeface="Calibri" panose="020F0502020204030204"/>
              </a:rPr>
              <a:t>5. Then we brought rotten strawberries and 1 old banana, and we cut them up then placed the fruit on opposite ends of the shoebox</a:t>
            </a:r>
          </a:p>
          <a:p>
            <a:pPr marL="0" indent="0">
              <a:buNone/>
            </a:pPr>
            <a:r>
              <a:rPr lang="en-US" sz="1600">
                <a:cs typeface="Calibri" panose="020F0502020204030204"/>
              </a:rPr>
              <a:t>6. Then we collected 9 wood bugs</a:t>
            </a:r>
          </a:p>
          <a:p>
            <a:pPr marL="0" indent="0">
              <a:buNone/>
            </a:pPr>
            <a:r>
              <a:rPr lang="en-US" sz="1600">
                <a:cs typeface="Calibri" panose="020F0502020204030204"/>
              </a:rPr>
              <a:t>7. After all the above was completed we put 1 wood bug in the center of the box and recorded where the bug went</a:t>
            </a:r>
          </a:p>
          <a:p>
            <a:pPr marL="0" indent="0">
              <a:buNone/>
            </a:pPr>
            <a:endParaRPr lang="en-US" sz="1300">
              <a:cs typeface="Calibri" panose="020F0502020204030204"/>
            </a:endParaRPr>
          </a:p>
          <a:p>
            <a:pPr marL="0" indent="0">
              <a:buNone/>
            </a:pPr>
            <a:endParaRPr lang="en-US" sz="1300">
              <a:cs typeface="Calibri" panose="020F0502020204030204"/>
            </a:endParaRPr>
          </a:p>
        </p:txBody>
      </p:sp>
      <p:pic>
        <p:nvPicPr>
          <p:cNvPr id="4" name="Picture 4" descr="A screenshot of a cell phone&#10;&#10;Description generated with high confidence">
            <a:extLst>
              <a:ext uri="{FF2B5EF4-FFF2-40B4-BE49-F238E27FC236}">
                <a16:creationId xmlns:a16="http://schemas.microsoft.com/office/drawing/2014/main" id="{27C6A0E1-91E2-472B-97D1-E98D8D1C0DB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823311" y="1083280"/>
            <a:ext cx="7041523" cy="4688724"/>
          </a:xfrm>
          <a:prstGeom prst="rect">
            <a:avLst/>
          </a:prstGeom>
        </p:spPr>
      </p:pic>
    </p:spTree>
    <p:extLst>
      <p:ext uri="{BB962C8B-B14F-4D97-AF65-F5344CB8AC3E}">
        <p14:creationId xmlns:p14="http://schemas.microsoft.com/office/powerpoint/2010/main" val="727581140"/>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2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8F7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617BFE5-073A-4DB7-928D-7F1D94CA8AB2}"/>
              </a:ext>
            </a:extLst>
          </p:cNvPr>
          <p:cNvSpPr>
            <a:spLocks noGrp="1"/>
          </p:cNvSpPr>
          <p:nvPr>
            <p:ph type="title"/>
          </p:nvPr>
        </p:nvSpPr>
        <p:spPr>
          <a:xfrm>
            <a:off x="524256" y="4767072"/>
            <a:ext cx="6594189" cy="1625210"/>
          </a:xfrm>
        </p:spPr>
        <p:txBody>
          <a:bodyPr vert="horz" lIns="91440" tIns="45720" rIns="91440" bIns="45720" rtlCol="0">
            <a:normAutofit/>
          </a:bodyPr>
          <a:lstStyle/>
          <a:p>
            <a:pPr algn="r"/>
            <a:r>
              <a:rPr lang="en-US">
                <a:solidFill>
                  <a:srgbClr val="FFFFFF"/>
                </a:solidFill>
              </a:rPr>
              <a:t>Procedure Photo</a:t>
            </a:r>
          </a:p>
        </p:txBody>
      </p:sp>
      <p:pic>
        <p:nvPicPr>
          <p:cNvPr id="8" name="Picture 8">
            <a:extLst>
              <a:ext uri="{FF2B5EF4-FFF2-40B4-BE49-F238E27FC236}">
                <a16:creationId xmlns:a16="http://schemas.microsoft.com/office/drawing/2014/main" id="{2D89C6CD-30B3-4979-B98B-449AE1A00BFC}"/>
              </a:ext>
            </a:extLst>
          </p:cNvPr>
          <p:cNvPicPr>
            <a:picLocks noChangeAspect="1"/>
          </p:cNvPicPr>
          <p:nvPr/>
        </p:nvPicPr>
        <p:blipFill rotWithShape="1">
          <a:blip r:embed="rId2"/>
          <a:srcRect b="761"/>
          <a:stretch/>
        </p:blipFill>
        <p:spPr>
          <a:xfrm rot="16200000">
            <a:off x="1803004" y="-1153724"/>
            <a:ext cx="4107392" cy="7058306"/>
          </a:xfrm>
          <a:prstGeom prst="rect">
            <a:avLst/>
          </a:prstGeom>
        </p:spPr>
      </p:pic>
      <p:sp>
        <p:nvSpPr>
          <p:cNvPr id="18" name="Rectangle 2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Content Placeholder 18">
            <a:extLst>
              <a:ext uri="{FF2B5EF4-FFF2-40B4-BE49-F238E27FC236}">
                <a16:creationId xmlns:a16="http://schemas.microsoft.com/office/drawing/2014/main" id="{71DCC4C2-9E25-41EA-B867-640F6AC45FBA}"/>
              </a:ext>
            </a:extLst>
          </p:cNvPr>
          <p:cNvSpPr>
            <a:spLocks noGrp="1"/>
          </p:cNvSpPr>
          <p:nvPr>
            <p:ph idx="1"/>
          </p:nvPr>
        </p:nvSpPr>
        <p:spPr>
          <a:xfrm>
            <a:off x="8029319" y="917725"/>
            <a:ext cx="3424739" cy="4852362"/>
          </a:xfrm>
        </p:spPr>
        <p:txBody>
          <a:bodyPr anchor="ctr">
            <a:normAutofit/>
          </a:bodyPr>
          <a:lstStyle/>
          <a:p>
            <a:pPr marL="0" indent="0" algn="ctr">
              <a:buNone/>
            </a:pPr>
            <a:r>
              <a:rPr lang="en-US" sz="2000">
                <a:solidFill>
                  <a:srgbClr val="FFFFFF"/>
                </a:solidFill>
                <a:cs typeface="Calibri" panose="020F0502020204030204"/>
              </a:rPr>
              <a:t>This is a photo of our procedure. Strawberries to the left and bananas to the right.</a:t>
            </a:r>
            <a:endParaRPr lang="en-US"/>
          </a:p>
        </p:txBody>
      </p:sp>
    </p:spTree>
    <p:extLst>
      <p:ext uri="{BB962C8B-B14F-4D97-AF65-F5344CB8AC3E}">
        <p14:creationId xmlns:p14="http://schemas.microsoft.com/office/powerpoint/2010/main" val="3257390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6049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51B4FDB-C6FA-4850-B7EA-54A2258F76BC}"/>
              </a:ext>
            </a:extLst>
          </p:cNvPr>
          <p:cNvSpPr>
            <a:spLocks noGrp="1"/>
          </p:cNvSpPr>
          <p:nvPr>
            <p:ph type="title"/>
          </p:nvPr>
        </p:nvSpPr>
        <p:spPr>
          <a:xfrm>
            <a:off x="524256" y="4767072"/>
            <a:ext cx="6594189" cy="1625210"/>
          </a:xfrm>
        </p:spPr>
        <p:txBody>
          <a:bodyPr vert="horz" lIns="91440" tIns="45720" rIns="91440" bIns="45720" rtlCol="0">
            <a:normAutofit/>
          </a:bodyPr>
          <a:lstStyle/>
          <a:p>
            <a:pPr algn="r"/>
            <a:r>
              <a:rPr lang="en-US">
                <a:solidFill>
                  <a:srgbClr val="FFFFFF"/>
                </a:solidFill>
              </a:rPr>
              <a:t>Quantitative Observation</a:t>
            </a:r>
          </a:p>
        </p:txBody>
      </p:sp>
      <p:pic>
        <p:nvPicPr>
          <p:cNvPr id="4" name="Picture 4" descr="A picture containing animal, ground, isopod, outdoor&#10;&#10;Description generated with very high confidence">
            <a:extLst>
              <a:ext uri="{FF2B5EF4-FFF2-40B4-BE49-F238E27FC236}">
                <a16:creationId xmlns:a16="http://schemas.microsoft.com/office/drawing/2014/main" id="{CF64EEFF-EF0F-4AD9-BFFA-F814B771CF74}"/>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10878" r="1" b="1944"/>
          <a:stretch/>
        </p:blipFill>
        <p:spPr>
          <a:xfrm>
            <a:off x="327547" y="321733"/>
            <a:ext cx="7058306" cy="4107392"/>
          </a:xfrm>
          <a:prstGeom prst="rect">
            <a:avLst/>
          </a:prstGeom>
        </p:spPr>
      </p:pic>
      <p:sp>
        <p:nvSpPr>
          <p:cNvPr id="22" name="Rectangle 2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15158D1-8CB9-4EB8-A29F-EEB4DDF06B03}"/>
              </a:ext>
            </a:extLst>
          </p:cNvPr>
          <p:cNvSpPr>
            <a:spLocks noGrp="1"/>
          </p:cNvSpPr>
          <p:nvPr>
            <p:ph idx="1"/>
          </p:nvPr>
        </p:nvSpPr>
        <p:spPr>
          <a:xfrm>
            <a:off x="8029319" y="917725"/>
            <a:ext cx="3424739" cy="4852362"/>
          </a:xfrm>
        </p:spPr>
        <p:txBody>
          <a:bodyPr vert="horz" lIns="91440" tIns="45720" rIns="91440" bIns="45720" rtlCol="0" anchor="ctr">
            <a:normAutofit/>
          </a:bodyPr>
          <a:lstStyle/>
          <a:p>
            <a:pPr marL="0" indent="0">
              <a:buNone/>
            </a:pPr>
            <a:r>
              <a:rPr lang="en-US" sz="2000">
                <a:solidFill>
                  <a:srgbClr val="FFFFFF"/>
                </a:solidFill>
                <a:cs typeface="Calibri" panose="020F0502020204030204"/>
              </a:rPr>
              <a:t>-4 Wood bugs went to the strawberries</a:t>
            </a:r>
          </a:p>
          <a:p>
            <a:pPr marL="0" indent="0">
              <a:buNone/>
            </a:pPr>
            <a:r>
              <a:rPr lang="en-US" sz="2000">
                <a:solidFill>
                  <a:srgbClr val="FFFFFF"/>
                </a:solidFill>
                <a:cs typeface="Calibri" panose="020F0502020204030204"/>
              </a:rPr>
              <a:t>-3 Wood bugs went to the bananas</a:t>
            </a:r>
          </a:p>
          <a:p>
            <a:pPr marL="0" indent="0">
              <a:buNone/>
            </a:pPr>
            <a:r>
              <a:rPr lang="en-US" sz="2000">
                <a:solidFill>
                  <a:srgbClr val="FFFFFF"/>
                </a:solidFill>
                <a:cs typeface="Calibri" panose="020F0502020204030204"/>
              </a:rPr>
              <a:t>-2 Wood bugs attempted to get out of the box</a:t>
            </a:r>
          </a:p>
        </p:txBody>
      </p:sp>
    </p:spTree>
    <p:extLst>
      <p:ext uri="{BB962C8B-B14F-4D97-AF65-F5344CB8AC3E}">
        <p14:creationId xmlns:p14="http://schemas.microsoft.com/office/powerpoint/2010/main" val="1081632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outdoor, grass, sky, mountain&#10;&#10;Description generated with very high confidence">
            <a:extLst>
              <a:ext uri="{FF2B5EF4-FFF2-40B4-BE49-F238E27FC236}">
                <a16:creationId xmlns:a16="http://schemas.microsoft.com/office/drawing/2014/main" id="{E4CBD539-F975-4DFF-95F2-A6B81C3E2193}"/>
              </a:ext>
            </a:extLst>
          </p:cNvPr>
          <p:cNvPicPr>
            <a:picLocks noChangeAspect="1"/>
          </p:cNvPicPr>
          <p:nvPr/>
        </p:nvPicPr>
        <p:blipFill rotWithShape="1">
          <a:blip r:embed="rId2">
            <a:alphaModFix amt="35000"/>
          </a:blip>
          <a:srcRect t="15730"/>
          <a:stretch/>
        </p:blipFill>
        <p:spPr>
          <a:xfrm>
            <a:off x="20" y="1"/>
            <a:ext cx="12191980" cy="6857999"/>
          </a:xfrm>
          <a:prstGeom prst="rect">
            <a:avLst/>
          </a:prstGeom>
        </p:spPr>
      </p:pic>
      <p:sp>
        <p:nvSpPr>
          <p:cNvPr id="2" name="Title 1">
            <a:extLst>
              <a:ext uri="{FF2B5EF4-FFF2-40B4-BE49-F238E27FC236}">
                <a16:creationId xmlns:a16="http://schemas.microsoft.com/office/drawing/2014/main" id="{066CFEA6-3DC4-4EB6-83C7-E22F835E687C}"/>
              </a:ext>
            </a:extLst>
          </p:cNvPr>
          <p:cNvSpPr>
            <a:spLocks noGrp="1"/>
          </p:cNvSpPr>
          <p:nvPr>
            <p:ph type="title"/>
          </p:nvPr>
        </p:nvSpPr>
        <p:spPr>
          <a:xfrm>
            <a:off x="838201" y="1065862"/>
            <a:ext cx="3313164" cy="4726276"/>
          </a:xfrm>
        </p:spPr>
        <p:txBody>
          <a:bodyPr>
            <a:normAutofit/>
          </a:bodyPr>
          <a:lstStyle/>
          <a:p>
            <a:pPr algn="r"/>
            <a:r>
              <a:rPr lang="en-US" sz="4000">
                <a:solidFill>
                  <a:srgbClr val="FFFFFF"/>
                </a:solidFill>
                <a:cs typeface="Calibri Light"/>
              </a:rPr>
              <a:t>Qualitive Observation</a:t>
            </a:r>
            <a:endParaRPr lang="en-US" sz="4000">
              <a:solidFill>
                <a:srgbClr val="FFFFFF"/>
              </a:solidFill>
            </a:endParaRPr>
          </a:p>
        </p:txBody>
      </p:sp>
      <p:cxnSp>
        <p:nvCxnSpPr>
          <p:cNvPr id="11" name="Straight Connector 10">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8EF65AD-F198-4194-AD4E-21B4F26BB5EB}"/>
              </a:ext>
            </a:extLst>
          </p:cNvPr>
          <p:cNvSpPr>
            <a:spLocks noGrp="1"/>
          </p:cNvSpPr>
          <p:nvPr>
            <p:ph idx="1"/>
          </p:nvPr>
        </p:nvSpPr>
        <p:spPr>
          <a:xfrm>
            <a:off x="5155379" y="1065862"/>
            <a:ext cx="5744685" cy="4726276"/>
          </a:xfrm>
        </p:spPr>
        <p:txBody>
          <a:bodyPr vert="horz" lIns="91440" tIns="45720" rIns="91440" bIns="45720" rtlCol="0" anchor="ctr">
            <a:normAutofit/>
          </a:bodyPr>
          <a:lstStyle/>
          <a:p>
            <a:pPr marL="0" indent="0">
              <a:buNone/>
            </a:pPr>
            <a:r>
              <a:rPr lang="en-US" sz="2000">
                <a:solidFill>
                  <a:srgbClr val="FFFFFF"/>
                </a:solidFill>
                <a:cs typeface="Calibri" panose="020F0502020204030204"/>
              </a:rPr>
              <a:t>-The larger wood bugs were stronger than the little ones</a:t>
            </a:r>
            <a:endParaRPr lang="en-US" sz="2000">
              <a:solidFill>
                <a:srgbClr val="FFFFFF"/>
              </a:solidFill>
            </a:endParaRPr>
          </a:p>
          <a:p>
            <a:pPr marL="0" indent="0">
              <a:buNone/>
            </a:pPr>
            <a:r>
              <a:rPr lang="en-US" sz="2000">
                <a:solidFill>
                  <a:srgbClr val="FFFFFF"/>
                </a:solidFill>
                <a:cs typeface="Calibri" panose="020F0502020204030204"/>
              </a:rPr>
              <a:t>-They rolled up into little balls to protect themselves when we had to pick them up</a:t>
            </a:r>
          </a:p>
          <a:p>
            <a:pPr marL="0" indent="0">
              <a:buNone/>
            </a:pPr>
            <a:r>
              <a:rPr lang="en-US" sz="2000">
                <a:solidFill>
                  <a:srgbClr val="FFFFFF"/>
                </a:solidFill>
                <a:cs typeface="Calibri" panose="020F0502020204030204"/>
              </a:rPr>
              <a:t>-There shells are very crunchy, and they protect the inside of the wood bugs very well</a:t>
            </a:r>
          </a:p>
        </p:txBody>
      </p:sp>
    </p:spTree>
    <p:extLst>
      <p:ext uri="{BB962C8B-B14F-4D97-AF65-F5344CB8AC3E}">
        <p14:creationId xmlns:p14="http://schemas.microsoft.com/office/powerpoint/2010/main" val="3733224758"/>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BF7E7-D67C-4938-B515-860775E38F0A}"/>
              </a:ext>
            </a:extLst>
          </p:cNvPr>
          <p:cNvSpPr>
            <a:spLocks noGrp="1"/>
          </p:cNvSpPr>
          <p:nvPr>
            <p:ph type="title"/>
          </p:nvPr>
        </p:nvSpPr>
        <p:spPr>
          <a:xfrm>
            <a:off x="326057" y="205837"/>
            <a:ext cx="8603412" cy="1339940"/>
          </a:xfrm>
        </p:spPr>
        <p:txBody>
          <a:bodyPr>
            <a:normAutofit/>
          </a:bodyPr>
          <a:lstStyle/>
          <a:p>
            <a:r>
              <a:rPr lang="en-US" sz="4000">
                <a:cs typeface="Calibri Light"/>
              </a:rPr>
              <a:t>Data Analysis Graph</a:t>
            </a:r>
          </a:p>
        </p:txBody>
      </p:sp>
      <p:pic>
        <p:nvPicPr>
          <p:cNvPr id="8" name="Picture 8" descr="A screenshot of a cell phone&#10;&#10;Description generated with very high confidence">
            <a:extLst>
              <a:ext uri="{FF2B5EF4-FFF2-40B4-BE49-F238E27FC236}">
                <a16:creationId xmlns:a16="http://schemas.microsoft.com/office/drawing/2014/main" id="{EFDBAE58-A7D4-4A6D-81CF-7AD43E3FDDA8}"/>
              </a:ext>
            </a:extLst>
          </p:cNvPr>
          <p:cNvPicPr>
            <a:picLocks noGrp="1" noChangeAspect="1"/>
          </p:cNvPicPr>
          <p:nvPr>
            <p:ph idx="1"/>
          </p:nvPr>
        </p:nvPicPr>
        <p:blipFill>
          <a:blip r:embed="rId2"/>
          <a:stretch>
            <a:fillRect/>
          </a:stretch>
        </p:blipFill>
        <p:spPr>
          <a:xfrm>
            <a:off x="2406929" y="1715284"/>
            <a:ext cx="7016150" cy="4373283"/>
          </a:xfrm>
          <a:prstGeom prst="rect">
            <a:avLst/>
          </a:prstGeom>
        </p:spPr>
      </p:pic>
      <p:sp>
        <p:nvSpPr>
          <p:cNvPr id="10" name="TextBox 9">
            <a:extLst>
              <a:ext uri="{FF2B5EF4-FFF2-40B4-BE49-F238E27FC236}">
                <a16:creationId xmlns:a16="http://schemas.microsoft.com/office/drawing/2014/main" id="{95B50396-904E-4251-9BF4-7F698448859A}"/>
              </a:ext>
            </a:extLst>
          </p:cNvPr>
          <p:cNvSpPr txBox="1"/>
          <p:nvPr/>
        </p:nvSpPr>
        <p:spPr>
          <a:xfrm rot="16140000">
            <a:off x="727494" y="3544445"/>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cs typeface="Calibri"/>
              </a:rPr>
              <a:t>Number of Bugs (y)</a:t>
            </a:r>
            <a:endParaRPr lang="en-US" sz="2000">
              <a:cs typeface="Calibri" panose="020F0502020204030204"/>
            </a:endParaRPr>
          </a:p>
        </p:txBody>
      </p:sp>
      <p:sp>
        <p:nvSpPr>
          <p:cNvPr id="3" name="TextBox 2">
            <a:extLst>
              <a:ext uri="{FF2B5EF4-FFF2-40B4-BE49-F238E27FC236}">
                <a16:creationId xmlns:a16="http://schemas.microsoft.com/office/drawing/2014/main" id="{2988E1A6-3701-4958-A3FE-5E8EFE8EA7A6}"/>
              </a:ext>
            </a:extLst>
          </p:cNvPr>
          <p:cNvSpPr txBox="1"/>
          <p:nvPr/>
        </p:nvSpPr>
        <p:spPr>
          <a:xfrm>
            <a:off x="4178300" y="6222999"/>
            <a:ext cx="347133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cs typeface="Calibri"/>
              </a:rPr>
              <a:t>Where the woods bugs went(x)</a:t>
            </a:r>
            <a:endParaRPr lang="en-US">
              <a:cs typeface="Calibri"/>
            </a:endParaRPr>
          </a:p>
        </p:txBody>
      </p:sp>
      <p:sp>
        <p:nvSpPr>
          <p:cNvPr id="4" name="TextBox 3">
            <a:extLst>
              <a:ext uri="{FF2B5EF4-FFF2-40B4-BE49-F238E27FC236}">
                <a16:creationId xmlns:a16="http://schemas.microsoft.com/office/drawing/2014/main" id="{B0EB82F8-94A1-48C4-882F-01DBCEDEF30B}"/>
              </a:ext>
            </a:extLst>
          </p:cNvPr>
          <p:cNvSpPr txBox="1"/>
          <p:nvPr/>
        </p:nvSpPr>
        <p:spPr>
          <a:xfrm>
            <a:off x="4541308" y="128587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u="sng">
                <a:cs typeface="Calibri"/>
              </a:rPr>
              <a:t>Wood Bug Graph</a:t>
            </a:r>
          </a:p>
        </p:txBody>
      </p:sp>
    </p:spTree>
    <p:extLst>
      <p:ext uri="{BB962C8B-B14F-4D97-AF65-F5344CB8AC3E}">
        <p14:creationId xmlns:p14="http://schemas.microsoft.com/office/powerpoint/2010/main" val="421177156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10</Slides>
  <Notes>0</Notes>
  <HiddenSlides>0</HiddenSlide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Wood Bugs</vt:lpstr>
      <vt:lpstr>Observation Page</vt:lpstr>
      <vt:lpstr>Hypothesis </vt:lpstr>
      <vt:lpstr>Materials</vt:lpstr>
      <vt:lpstr>Procedure</vt:lpstr>
      <vt:lpstr>Procedure Photo</vt:lpstr>
      <vt:lpstr>Quantitative Observation</vt:lpstr>
      <vt:lpstr>Qualitive Observation</vt:lpstr>
      <vt:lpstr>Data Analysis Graph</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78</cp:revision>
  <dcterms:created xsi:type="dcterms:W3CDTF">2013-07-15T20:26:40Z</dcterms:created>
  <dcterms:modified xsi:type="dcterms:W3CDTF">2019-10-18T18:25:49Z</dcterms:modified>
</cp:coreProperties>
</file>