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9" r:id="rId2"/>
    <p:sldId id="260" r:id="rId3"/>
    <p:sldId id="261" r:id="rId4"/>
    <p:sldId id="262"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57DBCD-9C43-490C-A9B7-D96160A297C9}" v="3" dt="2019-06-19T04:35:14.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7/1/2019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62674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1865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426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4792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7/1/2019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80091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3076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7/1/2019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3077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3142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690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7/1/2019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3464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7/1/2019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785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7/1/2019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13857177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29" r:id="rId5"/>
    <p:sldLayoutId id="2147483735" r:id="rId6"/>
    <p:sldLayoutId id="2147483736"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1D551-7447-4A51-AB27-6695D9D5F647}"/>
              </a:ext>
            </a:extLst>
          </p:cNvPr>
          <p:cNvSpPr>
            <a:spLocks noGrp="1"/>
          </p:cNvSpPr>
          <p:nvPr>
            <p:ph type="title"/>
          </p:nvPr>
        </p:nvSpPr>
        <p:spPr/>
        <p:txBody>
          <a:bodyPr/>
          <a:lstStyle/>
          <a:p>
            <a:r>
              <a:rPr lang="en-US" altLang="zh-CN" dirty="0"/>
              <a:t>French Canadian Nationalism</a:t>
            </a:r>
            <a:endParaRPr lang="zh-CN" altLang="en-US" dirty="0"/>
          </a:p>
        </p:txBody>
      </p:sp>
      <p:sp>
        <p:nvSpPr>
          <p:cNvPr id="3" name="内容占位符 2">
            <a:extLst>
              <a:ext uri="{FF2B5EF4-FFF2-40B4-BE49-F238E27FC236}">
                <a16:creationId xmlns:a16="http://schemas.microsoft.com/office/drawing/2014/main" id="{409F8894-A29F-4B42-9F17-CA37471083A5}"/>
              </a:ext>
            </a:extLst>
          </p:cNvPr>
          <p:cNvSpPr>
            <a:spLocks noGrp="1"/>
          </p:cNvSpPr>
          <p:nvPr>
            <p:ph sz="half" idx="1"/>
          </p:nvPr>
        </p:nvSpPr>
        <p:spPr/>
        <p:txBody>
          <a:bodyPr/>
          <a:lstStyle/>
          <a:p>
            <a:r>
              <a:rPr lang="en-US" altLang="zh-CN" dirty="0"/>
              <a:t>French Canadian Viewed Confederation as a concern, because they thought it was an agreement that guaranteed the equality of English and French across Canada.</a:t>
            </a:r>
          </a:p>
          <a:p>
            <a:r>
              <a:rPr lang="en-US" altLang="zh-CN" dirty="0"/>
              <a:t>More and more English immigrants arrived, their concern became bigger.</a:t>
            </a:r>
          </a:p>
        </p:txBody>
      </p:sp>
      <p:pic>
        <p:nvPicPr>
          <p:cNvPr id="6" name="内容占位符 5" descr="图片包含 文字, 书籍&#10;&#10;描述已自动生成">
            <a:extLst>
              <a:ext uri="{FF2B5EF4-FFF2-40B4-BE49-F238E27FC236}">
                <a16:creationId xmlns:a16="http://schemas.microsoft.com/office/drawing/2014/main" id="{3BBF4CB9-1C7F-4776-81F6-75F9B3B3C4C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72066" y="1956062"/>
            <a:ext cx="5465238" cy="3525959"/>
          </a:xfrm>
        </p:spPr>
      </p:pic>
    </p:spTree>
    <p:extLst>
      <p:ext uri="{BB962C8B-B14F-4D97-AF65-F5344CB8AC3E}">
        <p14:creationId xmlns:p14="http://schemas.microsoft.com/office/powerpoint/2010/main" val="2427446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98BD6B-DD89-4DF6-9E43-9533CD08305F}"/>
              </a:ext>
            </a:extLst>
          </p:cNvPr>
          <p:cNvSpPr>
            <a:spLocks noGrp="1"/>
          </p:cNvSpPr>
          <p:nvPr>
            <p:ph type="title"/>
          </p:nvPr>
        </p:nvSpPr>
        <p:spPr/>
        <p:txBody>
          <a:bodyPr/>
          <a:lstStyle/>
          <a:p>
            <a:r>
              <a:rPr lang="en-US" altLang="zh-CN" dirty="0"/>
              <a:t>French Canadian Nationalism</a:t>
            </a:r>
            <a:endParaRPr lang="zh-CN" altLang="en-US" dirty="0"/>
          </a:p>
        </p:txBody>
      </p:sp>
      <p:sp>
        <p:nvSpPr>
          <p:cNvPr id="3" name="文本占位符 2">
            <a:extLst>
              <a:ext uri="{FF2B5EF4-FFF2-40B4-BE49-F238E27FC236}">
                <a16:creationId xmlns:a16="http://schemas.microsoft.com/office/drawing/2014/main" id="{99FDEBE7-0CE0-4341-9C76-AFFFF40B75F3}"/>
              </a:ext>
            </a:extLst>
          </p:cNvPr>
          <p:cNvSpPr>
            <a:spLocks noGrp="1"/>
          </p:cNvSpPr>
          <p:nvPr>
            <p:ph type="body" idx="1"/>
          </p:nvPr>
        </p:nvSpPr>
        <p:spPr/>
        <p:txBody>
          <a:bodyPr/>
          <a:lstStyle/>
          <a:p>
            <a:r>
              <a:rPr lang="en-US" altLang="zh-CN" dirty="0"/>
              <a:t>Biculturalism</a:t>
            </a:r>
          </a:p>
        </p:txBody>
      </p:sp>
      <p:sp>
        <p:nvSpPr>
          <p:cNvPr id="4" name="内容占位符 3">
            <a:extLst>
              <a:ext uri="{FF2B5EF4-FFF2-40B4-BE49-F238E27FC236}">
                <a16:creationId xmlns:a16="http://schemas.microsoft.com/office/drawing/2014/main" id="{FC3A5A0E-C275-4B01-817D-CBF30681C59B}"/>
              </a:ext>
            </a:extLst>
          </p:cNvPr>
          <p:cNvSpPr>
            <a:spLocks noGrp="1"/>
          </p:cNvSpPr>
          <p:nvPr>
            <p:ph sz="half" idx="2"/>
          </p:nvPr>
        </p:nvSpPr>
        <p:spPr/>
        <p:txBody>
          <a:bodyPr/>
          <a:lstStyle/>
          <a:p>
            <a:r>
              <a:rPr lang="en-US" altLang="zh-CN" dirty="0"/>
              <a:t>Canada was originally a Bicultural country, but the biculturalism is disappearing. </a:t>
            </a:r>
          </a:p>
          <a:p>
            <a:r>
              <a:rPr lang="en-US" altLang="zh-CN" dirty="0"/>
              <a:t>Ex: In 1871, New Brunswick decided to not support Roman Catholic schools and they ignored French Acadian people’s objections.</a:t>
            </a:r>
          </a:p>
          <a:p>
            <a:r>
              <a:rPr lang="en-US" altLang="zh-CN" dirty="0"/>
              <a:t>In 1891, Manitoba voted to replace its dual school system, they would only support English schools.</a:t>
            </a:r>
          </a:p>
          <a:p>
            <a:pPr marL="0" indent="0">
              <a:buNone/>
            </a:pPr>
            <a:endParaRPr lang="en-US" altLang="zh-CN" dirty="0"/>
          </a:p>
        </p:txBody>
      </p:sp>
      <p:sp>
        <p:nvSpPr>
          <p:cNvPr id="5" name="文本占位符 4">
            <a:extLst>
              <a:ext uri="{FF2B5EF4-FFF2-40B4-BE49-F238E27FC236}">
                <a16:creationId xmlns:a16="http://schemas.microsoft.com/office/drawing/2014/main" id="{5FDB1BD2-69AB-4B00-9554-069AEFB708F6}"/>
              </a:ext>
            </a:extLst>
          </p:cNvPr>
          <p:cNvSpPr>
            <a:spLocks noGrp="1"/>
          </p:cNvSpPr>
          <p:nvPr>
            <p:ph type="body" sz="quarter" idx="3"/>
          </p:nvPr>
        </p:nvSpPr>
        <p:spPr/>
        <p:txBody>
          <a:bodyPr/>
          <a:lstStyle/>
          <a:p>
            <a:endParaRPr lang="zh-CN" altLang="en-US"/>
          </a:p>
        </p:txBody>
      </p:sp>
      <p:pic>
        <p:nvPicPr>
          <p:cNvPr id="8" name="内容占位符 7" descr="图片包含 建筑物, 照片, 白色, 黑色&#10;&#10;描述已自动生成">
            <a:extLst>
              <a:ext uri="{FF2B5EF4-FFF2-40B4-BE49-F238E27FC236}">
                <a16:creationId xmlns:a16="http://schemas.microsoft.com/office/drawing/2014/main" id="{6D49605A-6AFC-40D4-9598-0A8D1DF05657}"/>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862714" y="2014194"/>
            <a:ext cx="3504496" cy="3672712"/>
          </a:xfrm>
        </p:spPr>
      </p:pic>
    </p:spTree>
    <p:extLst>
      <p:ext uri="{BB962C8B-B14F-4D97-AF65-F5344CB8AC3E}">
        <p14:creationId xmlns:p14="http://schemas.microsoft.com/office/powerpoint/2010/main" val="150291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5412DF-6ACD-4706-B40C-B76D360C0501}"/>
              </a:ext>
            </a:extLst>
          </p:cNvPr>
          <p:cNvSpPr>
            <a:spLocks noGrp="1"/>
          </p:cNvSpPr>
          <p:nvPr>
            <p:ph type="title"/>
          </p:nvPr>
        </p:nvSpPr>
        <p:spPr/>
        <p:txBody>
          <a:bodyPr/>
          <a:lstStyle/>
          <a:p>
            <a:r>
              <a:rPr lang="en-US" altLang="zh-CN" dirty="0"/>
              <a:t>French Canadian Nationalism</a:t>
            </a:r>
            <a:endParaRPr lang="zh-CN" altLang="en-US" dirty="0"/>
          </a:p>
        </p:txBody>
      </p:sp>
      <p:sp>
        <p:nvSpPr>
          <p:cNvPr id="8" name="文本占位符 7">
            <a:extLst>
              <a:ext uri="{FF2B5EF4-FFF2-40B4-BE49-F238E27FC236}">
                <a16:creationId xmlns:a16="http://schemas.microsoft.com/office/drawing/2014/main" id="{C9951D3E-9E9B-4C08-93BE-FDCA992DFFA4}"/>
              </a:ext>
            </a:extLst>
          </p:cNvPr>
          <p:cNvSpPr>
            <a:spLocks noGrp="1"/>
          </p:cNvSpPr>
          <p:nvPr>
            <p:ph type="body" idx="1"/>
          </p:nvPr>
        </p:nvSpPr>
        <p:spPr/>
        <p:txBody>
          <a:bodyPr/>
          <a:lstStyle/>
          <a:p>
            <a:r>
              <a:rPr lang="en-US" altLang="zh-CN" dirty="0"/>
              <a:t>Henri Bourassa</a:t>
            </a:r>
            <a:endParaRPr lang="zh-CN" altLang="en-US" dirty="0"/>
          </a:p>
        </p:txBody>
      </p:sp>
      <p:sp>
        <p:nvSpPr>
          <p:cNvPr id="9" name="内容占位符 8">
            <a:extLst>
              <a:ext uri="{FF2B5EF4-FFF2-40B4-BE49-F238E27FC236}">
                <a16:creationId xmlns:a16="http://schemas.microsoft.com/office/drawing/2014/main" id="{EACFF29A-626A-41F4-B5FC-A6EFD00D4DEB}"/>
              </a:ext>
            </a:extLst>
          </p:cNvPr>
          <p:cNvSpPr>
            <a:spLocks noGrp="1"/>
          </p:cNvSpPr>
          <p:nvPr>
            <p:ph sz="half" idx="2"/>
          </p:nvPr>
        </p:nvSpPr>
        <p:spPr/>
        <p:txBody>
          <a:bodyPr/>
          <a:lstStyle/>
          <a:p>
            <a:r>
              <a:rPr lang="en-US" altLang="zh-CN" dirty="0"/>
              <a:t>He was the journalist for the Liberal Party, then became a Member of Parliament.</a:t>
            </a:r>
          </a:p>
          <a:p>
            <a:r>
              <a:rPr lang="en-US" altLang="zh-CN" dirty="0"/>
              <a:t>He wanted biculturalism, and make the French and English culture equal. </a:t>
            </a:r>
          </a:p>
          <a:p>
            <a:r>
              <a:rPr lang="en-US" altLang="zh-CN" dirty="0"/>
              <a:t>He was against the immigration policy of the Liberal, which was bias for the English.</a:t>
            </a:r>
          </a:p>
          <a:p>
            <a:r>
              <a:rPr lang="en-US" altLang="zh-CN" dirty="0"/>
              <a:t>He was also against the railway because it brought too many English people.</a:t>
            </a:r>
            <a:endParaRPr lang="zh-CN" altLang="en-US" dirty="0"/>
          </a:p>
        </p:txBody>
      </p:sp>
      <p:sp>
        <p:nvSpPr>
          <p:cNvPr id="10" name="文本占位符 9">
            <a:extLst>
              <a:ext uri="{FF2B5EF4-FFF2-40B4-BE49-F238E27FC236}">
                <a16:creationId xmlns:a16="http://schemas.microsoft.com/office/drawing/2014/main" id="{5A2D7462-2042-4B45-87FE-B94F52D20348}"/>
              </a:ext>
            </a:extLst>
          </p:cNvPr>
          <p:cNvSpPr>
            <a:spLocks noGrp="1"/>
          </p:cNvSpPr>
          <p:nvPr>
            <p:ph type="body" sz="quarter" idx="3"/>
          </p:nvPr>
        </p:nvSpPr>
        <p:spPr/>
        <p:txBody>
          <a:bodyPr/>
          <a:lstStyle/>
          <a:p>
            <a:endParaRPr lang="zh-CN" altLang="en-US" dirty="0"/>
          </a:p>
        </p:txBody>
      </p:sp>
      <p:pic>
        <p:nvPicPr>
          <p:cNvPr id="13" name="内容占位符 12" descr="图片包含 男士, 人员, 墙壁, 室内&#10;&#10;描述已自动生成">
            <a:extLst>
              <a:ext uri="{FF2B5EF4-FFF2-40B4-BE49-F238E27FC236}">
                <a16:creationId xmlns:a16="http://schemas.microsoft.com/office/drawing/2014/main" id="{7423474F-3003-4153-8C76-BB67D9913409}"/>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192653" y="1906777"/>
            <a:ext cx="2907416" cy="4182326"/>
          </a:xfrm>
        </p:spPr>
      </p:pic>
    </p:spTree>
    <p:extLst>
      <p:ext uri="{BB962C8B-B14F-4D97-AF65-F5344CB8AC3E}">
        <p14:creationId xmlns:p14="http://schemas.microsoft.com/office/powerpoint/2010/main" val="315509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A4060C-FC9C-441D-BDA3-CDF000210FEF}"/>
              </a:ext>
            </a:extLst>
          </p:cNvPr>
          <p:cNvSpPr>
            <a:spLocks noGrp="1"/>
          </p:cNvSpPr>
          <p:nvPr>
            <p:ph type="title"/>
          </p:nvPr>
        </p:nvSpPr>
        <p:spPr/>
        <p:txBody>
          <a:bodyPr/>
          <a:lstStyle/>
          <a:p>
            <a:r>
              <a:rPr lang="en-US" altLang="zh-CN" dirty="0"/>
              <a:t>French Canadian Nationalism</a:t>
            </a:r>
            <a:endParaRPr lang="zh-CN" altLang="en-US" dirty="0"/>
          </a:p>
        </p:txBody>
      </p:sp>
      <p:sp>
        <p:nvSpPr>
          <p:cNvPr id="3" name="文本占位符 2">
            <a:extLst>
              <a:ext uri="{FF2B5EF4-FFF2-40B4-BE49-F238E27FC236}">
                <a16:creationId xmlns:a16="http://schemas.microsoft.com/office/drawing/2014/main" id="{258EFECB-169D-4E95-9694-20A6CCABB6C1}"/>
              </a:ext>
            </a:extLst>
          </p:cNvPr>
          <p:cNvSpPr>
            <a:spLocks noGrp="1"/>
          </p:cNvSpPr>
          <p:nvPr>
            <p:ph type="body" idx="1"/>
          </p:nvPr>
        </p:nvSpPr>
        <p:spPr/>
        <p:txBody>
          <a:bodyPr/>
          <a:lstStyle/>
          <a:p>
            <a:r>
              <a:rPr lang="en-US" altLang="zh-CN" dirty="0"/>
              <a:t>Manitoba School Question</a:t>
            </a:r>
            <a:endParaRPr lang="zh-CN" altLang="en-US" dirty="0"/>
          </a:p>
        </p:txBody>
      </p:sp>
      <p:sp>
        <p:nvSpPr>
          <p:cNvPr id="4" name="内容占位符 3">
            <a:extLst>
              <a:ext uri="{FF2B5EF4-FFF2-40B4-BE49-F238E27FC236}">
                <a16:creationId xmlns:a16="http://schemas.microsoft.com/office/drawing/2014/main" id="{63E32645-DED9-4861-80C4-4B868FCC1BC4}"/>
              </a:ext>
            </a:extLst>
          </p:cNvPr>
          <p:cNvSpPr>
            <a:spLocks noGrp="1"/>
          </p:cNvSpPr>
          <p:nvPr>
            <p:ph sz="half" idx="2"/>
          </p:nvPr>
        </p:nvSpPr>
        <p:spPr/>
        <p:txBody>
          <a:bodyPr>
            <a:normAutofit fontScale="92500"/>
          </a:bodyPr>
          <a:lstStyle/>
          <a:p>
            <a:r>
              <a:rPr lang="en-US" altLang="zh-CN" dirty="0"/>
              <a:t>The first controversy involving biculturalism was Manitoba School Questions.</a:t>
            </a:r>
          </a:p>
          <a:p>
            <a:r>
              <a:rPr lang="en-US" altLang="zh-CN" dirty="0"/>
              <a:t>In 1870, there were French-speaking people in Manitoba. Schools were Roman Catholic Schools with a subsidy from the HBC.</a:t>
            </a:r>
          </a:p>
          <a:p>
            <a:r>
              <a:rPr lang="en-US" altLang="zh-CN" dirty="0"/>
              <a:t>As English immigrants got more in Manitoba, the government voted to not support Roman catholic schools anymore. </a:t>
            </a:r>
            <a:endParaRPr lang="zh-CN" altLang="en-US" dirty="0"/>
          </a:p>
        </p:txBody>
      </p:sp>
      <p:sp>
        <p:nvSpPr>
          <p:cNvPr id="5" name="文本占位符 4">
            <a:extLst>
              <a:ext uri="{FF2B5EF4-FFF2-40B4-BE49-F238E27FC236}">
                <a16:creationId xmlns:a16="http://schemas.microsoft.com/office/drawing/2014/main" id="{3B14841D-35A4-4B0C-9822-884E844C65B0}"/>
              </a:ext>
            </a:extLst>
          </p:cNvPr>
          <p:cNvSpPr>
            <a:spLocks noGrp="1"/>
          </p:cNvSpPr>
          <p:nvPr>
            <p:ph type="body" sz="quarter" idx="3"/>
          </p:nvPr>
        </p:nvSpPr>
        <p:spPr/>
        <p:txBody>
          <a:bodyPr/>
          <a:lstStyle/>
          <a:p>
            <a:r>
              <a:rPr lang="en-US" altLang="zh-CN" dirty="0"/>
              <a:t>controversy</a:t>
            </a:r>
            <a:endParaRPr lang="zh-CN" altLang="en-US" dirty="0"/>
          </a:p>
        </p:txBody>
      </p:sp>
      <p:sp>
        <p:nvSpPr>
          <p:cNvPr id="6" name="内容占位符 5">
            <a:extLst>
              <a:ext uri="{FF2B5EF4-FFF2-40B4-BE49-F238E27FC236}">
                <a16:creationId xmlns:a16="http://schemas.microsoft.com/office/drawing/2014/main" id="{C50627EB-23E1-447D-AED1-466186E259FF}"/>
              </a:ext>
            </a:extLst>
          </p:cNvPr>
          <p:cNvSpPr>
            <a:spLocks noGrp="1"/>
          </p:cNvSpPr>
          <p:nvPr>
            <p:ph sz="quarter" idx="4"/>
          </p:nvPr>
        </p:nvSpPr>
        <p:spPr/>
        <p:txBody>
          <a:bodyPr>
            <a:normAutofit fontScale="92500"/>
          </a:bodyPr>
          <a:lstStyle/>
          <a:p>
            <a:r>
              <a:rPr lang="en-US" altLang="zh-CN" dirty="0"/>
              <a:t>English people’s idea was that one system would save money because they could pay less taxes. There were more English people in Canada, if these people went to French schools, they wouldn’t fit there.</a:t>
            </a:r>
          </a:p>
          <a:p>
            <a:r>
              <a:rPr lang="en-US" altLang="zh-CN" dirty="0"/>
              <a:t>French people’s opinion was that the BNA act stated that no provincial government can change denominational schools. The idea of having only one school system was against the law of Manitoba. It’s also important for French Roman Catholic  children to attend school with same kind </a:t>
            </a:r>
            <a:r>
              <a:rPr lang="en-US" altLang="zh-CN"/>
              <a:t>of people.</a:t>
            </a:r>
            <a:endParaRPr lang="zh-CN" altLang="en-US" dirty="0"/>
          </a:p>
        </p:txBody>
      </p:sp>
    </p:spTree>
    <p:extLst>
      <p:ext uri="{BB962C8B-B14F-4D97-AF65-F5344CB8AC3E}">
        <p14:creationId xmlns:p14="http://schemas.microsoft.com/office/powerpoint/2010/main" val="2148235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70</TotalTime>
  <Words>310</Words>
  <Application>Microsoft Office PowerPoint</Application>
  <PresentationFormat>宽屏</PresentationFormat>
  <Paragraphs>22</Paragraphs>
  <Slides>4</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4</vt:i4>
      </vt:variant>
    </vt:vector>
  </HeadingPairs>
  <TitlesOfParts>
    <vt:vector size="6" baseType="lpstr">
      <vt:lpstr>Garamond</vt:lpstr>
      <vt:lpstr>SavonVTI</vt:lpstr>
      <vt:lpstr>French Canadian Nationalism</vt:lpstr>
      <vt:lpstr>French Canadian Nationalism</vt:lpstr>
      <vt:lpstr>French Canadian Nationalism</vt:lpstr>
      <vt:lpstr>French Canadian Nationalism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127S-Yi, Ryan - Jiabo</dc:creator>
  <cp:lastModifiedBy>127S-Yi, Ryan - Jiabo</cp:lastModifiedBy>
  <cp:revision>5</cp:revision>
  <dcterms:created xsi:type="dcterms:W3CDTF">2019-06-19T03:35:40Z</dcterms:created>
  <dcterms:modified xsi:type="dcterms:W3CDTF">2019-07-01T21:27:51Z</dcterms:modified>
</cp:coreProperties>
</file>