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4"/>
  </p:sldMasterIdLst>
  <p:sldIdLst>
    <p:sldId id="256" r:id="rId5"/>
    <p:sldId id="258" r:id="rId6"/>
    <p:sldId id="260" r:id="rId7"/>
    <p:sldId id="259" r:id="rId8"/>
    <p:sldId id="261" r:id="rId9"/>
    <p:sldId id="263"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FAD587-5369-DE49-8C69-08610C26B52A}" v="1" dt="2019-12-05T20:31:55.105"/>
    <p1510:client id="{7D08C7F4-41A7-40C2-9248-925F9CF43DCD}" v="270" dt="2019-11-27T23:19:27.4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2" d="100"/>
          <a:sy n="112" d="100"/>
        </p:scale>
        <p:origin x="61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12/5/19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12/5/19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12/5/19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12/5/19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12/5/19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12/5/19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12/5/19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12/5/19</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12/5/19</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12/5/19</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EEC5B-E36D-46DA-B06D-161A66811A86}"/>
              </a:ext>
            </a:extLst>
          </p:cNvPr>
          <p:cNvSpPr>
            <a:spLocks noGrp="1"/>
          </p:cNvSpPr>
          <p:nvPr>
            <p:ph type="ctrTitle"/>
          </p:nvPr>
        </p:nvSpPr>
        <p:spPr/>
        <p:txBody>
          <a:bodyPr/>
          <a:lstStyle/>
          <a:p>
            <a:r>
              <a:rPr lang="en-CA" dirty="0"/>
              <a:t>The Single Step Eye</a:t>
            </a:r>
            <a:endParaRPr lang="en-US" dirty="0"/>
          </a:p>
        </p:txBody>
      </p:sp>
      <p:sp>
        <p:nvSpPr>
          <p:cNvPr id="3" name="Subtitle 2">
            <a:extLst>
              <a:ext uri="{FF2B5EF4-FFF2-40B4-BE49-F238E27FC236}">
                <a16:creationId xmlns:a16="http://schemas.microsoft.com/office/drawing/2014/main" id="{714B656E-6A0B-46FE-8CFC-79BD45CE1026}"/>
              </a:ext>
            </a:extLst>
          </p:cNvPr>
          <p:cNvSpPr>
            <a:spLocks noGrp="1"/>
          </p:cNvSpPr>
          <p:nvPr>
            <p:ph type="subTitle" idx="1"/>
          </p:nvPr>
        </p:nvSpPr>
        <p:spPr/>
        <p:txBody>
          <a:bodyPr/>
          <a:lstStyle/>
          <a:p>
            <a:r>
              <a:rPr lang="en-CA" dirty="0"/>
              <a:t>By Sophia &amp; Melia</a:t>
            </a:r>
            <a:endParaRPr lang="en-US" dirty="0"/>
          </a:p>
        </p:txBody>
      </p:sp>
    </p:spTree>
    <p:extLst>
      <p:ext uri="{BB962C8B-B14F-4D97-AF65-F5344CB8AC3E}">
        <p14:creationId xmlns:p14="http://schemas.microsoft.com/office/powerpoint/2010/main" val="641106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7894"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84C3DE-AA7A-4304-B12E-01D94F51B73D}"/>
              </a:ext>
            </a:extLst>
          </p:cNvPr>
          <p:cNvSpPr>
            <a:spLocks noGrp="1"/>
          </p:cNvSpPr>
          <p:nvPr>
            <p:ph type="title"/>
          </p:nvPr>
        </p:nvSpPr>
        <p:spPr>
          <a:xfrm>
            <a:off x="1121344" y="1586484"/>
            <a:ext cx="3685032" cy="3685032"/>
          </a:xfrm>
          <a:prstGeom prst="ellipse">
            <a:avLst/>
          </a:prstGeom>
          <a:solidFill>
            <a:schemeClr val="accent2"/>
          </a:solidFill>
          <a:ln>
            <a:noFill/>
          </a:ln>
        </p:spPr>
        <p:txBody>
          <a:bodyPr>
            <a:normAutofit/>
          </a:bodyPr>
          <a:lstStyle/>
          <a:p>
            <a:r>
              <a:rPr lang="en-CA" sz="3000">
                <a:solidFill>
                  <a:srgbClr val="FFFFFF"/>
                </a:solidFill>
              </a:rPr>
              <a:t>Our Product</a:t>
            </a:r>
            <a:endParaRPr lang="en-US" sz="3000">
              <a:solidFill>
                <a:srgbClr val="FFFFFF"/>
              </a:solidFill>
            </a:endParaRPr>
          </a:p>
        </p:txBody>
      </p:sp>
      <p:sp>
        <p:nvSpPr>
          <p:cNvPr id="10" name="Rectangle 9">
            <a:extLst>
              <a:ext uri="{FF2B5EF4-FFF2-40B4-BE49-F238E27FC236}">
                <a16:creationId xmlns:a16="http://schemas.microsoft.com/office/drawing/2014/main" id="{5E5436DB-4E8B-43A5-AE55-1C527B62E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18743" y="797433"/>
            <a:ext cx="5934456"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3335" y="960120"/>
            <a:ext cx="560527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9CFD3C3-E0C1-4B7C-A295-FD80A9FA6290}"/>
              </a:ext>
            </a:extLst>
          </p:cNvPr>
          <p:cNvSpPr>
            <a:spLocks noGrp="1"/>
          </p:cNvSpPr>
          <p:nvPr>
            <p:ph idx="1"/>
          </p:nvPr>
        </p:nvSpPr>
        <p:spPr>
          <a:xfrm>
            <a:off x="6259551" y="1444752"/>
            <a:ext cx="4652840" cy="3968496"/>
          </a:xfrm>
        </p:spPr>
        <p:txBody>
          <a:bodyPr anchor="ctr">
            <a:normAutofit/>
          </a:bodyPr>
          <a:lstStyle/>
          <a:p>
            <a:pPr marL="0" indent="0">
              <a:buNone/>
            </a:pPr>
            <a:r>
              <a:rPr lang="en-CA" dirty="0">
                <a:solidFill>
                  <a:srgbClr val="404040"/>
                </a:solidFill>
              </a:rPr>
              <a:t>Our product was designed as a way to make getting ready in the morning slightly easier. It is similar to your average eyelash curler, except we replaced the rubber strip used to press against your lashes with a strip of a cosmetic sponge that has been soaked in a mascara formula. The Single Step Eyes eyelash curler will allow you to curl your lashes and apply mascara at the same time.</a:t>
            </a:r>
            <a:endParaRPr lang="en-US" dirty="0">
              <a:solidFill>
                <a:srgbClr val="404040"/>
              </a:solidFill>
            </a:endParaRPr>
          </a:p>
        </p:txBody>
      </p:sp>
    </p:spTree>
    <p:extLst>
      <p:ext uri="{BB962C8B-B14F-4D97-AF65-F5344CB8AC3E}">
        <p14:creationId xmlns:p14="http://schemas.microsoft.com/office/powerpoint/2010/main" val="946686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2EE024-6EA2-4F23-8936-DF589BAF2A0A}"/>
              </a:ext>
            </a:extLst>
          </p:cNvPr>
          <p:cNvPicPr>
            <a:picLocks noChangeAspect="1"/>
          </p:cNvPicPr>
          <p:nvPr/>
        </p:nvPicPr>
        <p:blipFill rotWithShape="1">
          <a:blip r:embed="rId2"/>
          <a:srcRect l="-648" t="290" b="-119"/>
          <a:stretch/>
        </p:blipFill>
        <p:spPr>
          <a:xfrm>
            <a:off x="2255520" y="572120"/>
            <a:ext cx="7680960" cy="571375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803040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9" name="Oval 17">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7894"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84C3DE-AA7A-4304-B12E-01D94F51B73D}"/>
              </a:ext>
            </a:extLst>
          </p:cNvPr>
          <p:cNvSpPr>
            <a:spLocks noGrp="1"/>
          </p:cNvSpPr>
          <p:nvPr>
            <p:ph type="title"/>
          </p:nvPr>
        </p:nvSpPr>
        <p:spPr>
          <a:xfrm>
            <a:off x="1121344" y="1586484"/>
            <a:ext cx="3685032" cy="3685032"/>
          </a:xfrm>
          <a:prstGeom prst="ellipse">
            <a:avLst/>
          </a:prstGeom>
          <a:solidFill>
            <a:schemeClr val="accent2"/>
          </a:solidFill>
          <a:ln>
            <a:noFill/>
          </a:ln>
        </p:spPr>
        <p:txBody>
          <a:bodyPr>
            <a:normAutofit/>
          </a:bodyPr>
          <a:lstStyle/>
          <a:p>
            <a:r>
              <a:rPr lang="en-CA" sz="3000" dirty="0">
                <a:solidFill>
                  <a:srgbClr val="FFFFFF"/>
                </a:solidFill>
              </a:rPr>
              <a:t>Materials</a:t>
            </a:r>
            <a:endParaRPr lang="en-US" sz="3000" dirty="0">
              <a:solidFill>
                <a:srgbClr val="FFFFFF"/>
              </a:solidFill>
            </a:endParaRPr>
          </a:p>
        </p:txBody>
      </p:sp>
      <p:sp>
        <p:nvSpPr>
          <p:cNvPr id="21" name="Rectangle 19">
            <a:extLst>
              <a:ext uri="{FF2B5EF4-FFF2-40B4-BE49-F238E27FC236}">
                <a16:creationId xmlns:a16="http://schemas.microsoft.com/office/drawing/2014/main" id="{5E5436DB-4E8B-43A5-AE55-1C527B62E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18743" y="797433"/>
            <a:ext cx="5934456"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1">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3335" y="960120"/>
            <a:ext cx="560527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BCA4CA29-6AA9-4B99-884B-75410502BCD4}"/>
              </a:ext>
            </a:extLst>
          </p:cNvPr>
          <p:cNvSpPr>
            <a:spLocks noGrp="1" noChangeArrowheads="1"/>
          </p:cNvSpPr>
          <p:nvPr>
            <p:ph idx="1"/>
          </p:nvPr>
        </p:nvSpPr>
        <p:spPr bwMode="auto">
          <a:xfrm>
            <a:off x="6259551" y="1444752"/>
            <a:ext cx="4652840" cy="396849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0" rIns="91440" bIns="0" numCol="1" anchor="ctr"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None/>
              <a:tabLst/>
            </a:pPr>
            <a:endParaRPr kumimoji="0" lang="en-US" altLang="en-US" sz="2400" b="0" i="0" u="none" strike="noStrike" cap="none" normalizeH="0" baseline="0" dirty="0">
              <a:ln>
                <a:noFill/>
              </a:ln>
              <a:solidFill>
                <a:srgbClr val="404040"/>
              </a:solidFill>
              <a:effectLst/>
            </a:endParaRPr>
          </a:p>
          <a:p>
            <a:pPr marL="0" marR="0" lvl="0" indent="0" defTabSz="914400" rtl="0" eaLnBrk="0" fontAlgn="base" latinLnBrk="0" hangingPunct="0">
              <a:spcBef>
                <a:spcPct val="0"/>
              </a:spcBef>
              <a:spcAft>
                <a:spcPts val="600"/>
              </a:spcAft>
              <a:buClrTx/>
              <a:buSzTx/>
              <a:buFontTx/>
              <a:buChar char="•"/>
              <a:tabLst/>
            </a:pPr>
            <a:r>
              <a:rPr kumimoji="0" lang="en-US" altLang="en-US" sz="2400" b="0" i="0" u="none" strike="noStrike" cap="none" normalizeH="0" baseline="0" dirty="0">
                <a:ln>
                  <a:noFill/>
                </a:ln>
                <a:solidFill>
                  <a:srgbClr val="404040"/>
                </a:solidFill>
                <a:effectLst/>
                <a:cs typeface="Arial" panose="020B0604020202020204" pitchFamily="34" charset="0"/>
              </a:rPr>
              <a:t>Eyelash curler </a:t>
            </a:r>
          </a:p>
          <a:p>
            <a:pPr marL="0" marR="0" lvl="0" indent="0" defTabSz="914400" rtl="0" eaLnBrk="0" fontAlgn="base" latinLnBrk="0" hangingPunct="0">
              <a:spcBef>
                <a:spcPct val="0"/>
              </a:spcBef>
              <a:spcAft>
                <a:spcPts val="600"/>
              </a:spcAft>
              <a:buClrTx/>
              <a:buSzTx/>
              <a:buFontTx/>
              <a:buChar char="•"/>
              <a:tabLst/>
            </a:pPr>
            <a:r>
              <a:rPr kumimoji="0" lang="en-US" altLang="en-US" sz="2400" b="0" i="0" u="none" strike="noStrike" cap="none" normalizeH="0" baseline="0" dirty="0">
                <a:ln>
                  <a:noFill/>
                </a:ln>
                <a:solidFill>
                  <a:srgbClr val="404040"/>
                </a:solidFill>
                <a:effectLst/>
                <a:cs typeface="Arial" panose="020B0604020202020204" pitchFamily="34" charset="0"/>
              </a:rPr>
              <a:t>Mascara</a:t>
            </a:r>
          </a:p>
          <a:p>
            <a:pPr marL="0" marR="0" lvl="0" indent="0" defTabSz="914400" rtl="0" eaLnBrk="0" fontAlgn="base" latinLnBrk="0" hangingPunct="0">
              <a:spcBef>
                <a:spcPct val="0"/>
              </a:spcBef>
              <a:spcAft>
                <a:spcPts val="600"/>
              </a:spcAft>
              <a:buClrTx/>
              <a:buSzTx/>
              <a:buFontTx/>
              <a:buChar char="•"/>
              <a:tabLst/>
            </a:pPr>
            <a:r>
              <a:rPr kumimoji="0" lang="en-US" altLang="en-US" sz="2400" b="0" i="0" u="none" strike="noStrike" cap="none" normalizeH="0" baseline="0" dirty="0">
                <a:ln>
                  <a:noFill/>
                </a:ln>
                <a:solidFill>
                  <a:srgbClr val="404040"/>
                </a:solidFill>
                <a:effectLst/>
                <a:cs typeface="Arial" panose="020B0604020202020204" pitchFamily="34" charset="0"/>
              </a:rPr>
              <a:t>Cosmetic sponge</a:t>
            </a:r>
          </a:p>
          <a:p>
            <a:pPr marL="0" marR="0" lvl="0" indent="0" defTabSz="914400" rtl="0" eaLnBrk="0" fontAlgn="base" latinLnBrk="0" hangingPunct="0">
              <a:spcBef>
                <a:spcPct val="0"/>
              </a:spcBef>
              <a:spcAft>
                <a:spcPts val="600"/>
              </a:spcAft>
              <a:buClrTx/>
              <a:buSzTx/>
              <a:buFontTx/>
              <a:buChar char="•"/>
              <a:tabLst/>
            </a:pPr>
            <a:r>
              <a:rPr kumimoji="0" lang="en-US" altLang="en-US" sz="2400" b="0" i="0" u="none" strike="noStrike" cap="none" normalizeH="0" baseline="0" dirty="0">
                <a:ln>
                  <a:noFill/>
                </a:ln>
                <a:solidFill>
                  <a:srgbClr val="404040"/>
                </a:solidFill>
                <a:effectLst/>
                <a:cs typeface="Arial" panose="020B0604020202020204" pitchFamily="34" charset="0"/>
              </a:rPr>
              <a:t>Contact solution</a:t>
            </a:r>
            <a:br>
              <a:rPr kumimoji="0" lang="en-US" altLang="en-US" b="0" i="0" u="none" strike="noStrike" cap="none" normalizeH="0" baseline="0" dirty="0">
                <a:ln>
                  <a:noFill/>
                </a:ln>
                <a:solidFill>
                  <a:srgbClr val="404040"/>
                </a:solidFill>
                <a:effectLst/>
              </a:rPr>
            </a:br>
            <a:endParaRPr kumimoji="0" lang="en-US" altLang="en-US" b="0" i="0" u="none" strike="noStrike" cap="none" normalizeH="0" baseline="0" dirty="0">
              <a:ln>
                <a:noFill/>
              </a:ln>
              <a:solidFill>
                <a:srgbClr val="404040"/>
              </a:solidFill>
              <a:effectLst/>
              <a:latin typeface="Arial" panose="020B0604020202020204" pitchFamily="34" charset="0"/>
            </a:endParaRPr>
          </a:p>
        </p:txBody>
      </p:sp>
    </p:spTree>
    <p:extLst>
      <p:ext uri="{BB962C8B-B14F-4D97-AF65-F5344CB8AC3E}">
        <p14:creationId xmlns:p14="http://schemas.microsoft.com/office/powerpoint/2010/main" val="1240869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7894"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208B81-42CF-4E42-9331-A7CC58EAE7C4}"/>
              </a:ext>
            </a:extLst>
          </p:cNvPr>
          <p:cNvSpPr>
            <a:spLocks noGrp="1"/>
          </p:cNvSpPr>
          <p:nvPr>
            <p:ph type="title"/>
          </p:nvPr>
        </p:nvSpPr>
        <p:spPr>
          <a:xfrm>
            <a:off x="1121344" y="1586484"/>
            <a:ext cx="3685032" cy="3685032"/>
          </a:xfrm>
          <a:prstGeom prst="ellipse">
            <a:avLst/>
          </a:prstGeom>
          <a:solidFill>
            <a:schemeClr val="accent2"/>
          </a:solidFill>
          <a:ln>
            <a:noFill/>
          </a:ln>
        </p:spPr>
        <p:txBody>
          <a:bodyPr>
            <a:normAutofit/>
          </a:bodyPr>
          <a:lstStyle/>
          <a:p>
            <a:r>
              <a:rPr lang="en-CA" dirty="0">
                <a:solidFill>
                  <a:schemeClr val="bg1"/>
                </a:solidFill>
              </a:rPr>
              <a:t>Cost to Make $ price</a:t>
            </a:r>
            <a:endParaRPr lang="en-US" dirty="0">
              <a:solidFill>
                <a:schemeClr val="bg1"/>
              </a:solidFill>
            </a:endParaRPr>
          </a:p>
        </p:txBody>
      </p:sp>
      <p:sp>
        <p:nvSpPr>
          <p:cNvPr id="10" name="Rectangle 9">
            <a:extLst>
              <a:ext uri="{FF2B5EF4-FFF2-40B4-BE49-F238E27FC236}">
                <a16:creationId xmlns:a16="http://schemas.microsoft.com/office/drawing/2014/main" id="{5E5436DB-4E8B-43A5-AE55-1C527B62E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18743" y="797433"/>
            <a:ext cx="5934456"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3335" y="960120"/>
            <a:ext cx="560527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6B9E6F5-28FB-4A3B-851B-F4E5DFEC3BD7}"/>
              </a:ext>
            </a:extLst>
          </p:cNvPr>
          <p:cNvSpPr>
            <a:spLocks noGrp="1"/>
          </p:cNvSpPr>
          <p:nvPr>
            <p:ph idx="1"/>
          </p:nvPr>
        </p:nvSpPr>
        <p:spPr>
          <a:xfrm>
            <a:off x="6259551" y="1444752"/>
            <a:ext cx="4652840" cy="3968496"/>
          </a:xfrm>
        </p:spPr>
        <p:txBody>
          <a:bodyPr anchor="ctr">
            <a:normAutofit/>
          </a:bodyPr>
          <a:lstStyle/>
          <a:p>
            <a:pPr marL="0" lvl="0" indent="0" eaLnBrk="0" fontAlgn="base" hangingPunct="0">
              <a:spcBef>
                <a:spcPct val="0"/>
              </a:spcBef>
              <a:spcAft>
                <a:spcPct val="0"/>
              </a:spcAft>
              <a:buClrTx/>
              <a:buFontTx/>
              <a:buChar char="•"/>
            </a:pPr>
            <a:r>
              <a:rPr lang="en-US" altLang="en-US" dirty="0">
                <a:solidFill>
                  <a:srgbClr val="404040"/>
                </a:solidFill>
                <a:cs typeface="Arial" panose="020B0604020202020204" pitchFamily="34" charset="0"/>
              </a:rPr>
              <a:t>Eyelash curler ~$5.00</a:t>
            </a:r>
          </a:p>
          <a:p>
            <a:pPr marL="0" lvl="0" indent="0" eaLnBrk="0" fontAlgn="base" hangingPunct="0">
              <a:spcBef>
                <a:spcPct val="0"/>
              </a:spcBef>
              <a:spcAft>
                <a:spcPct val="0"/>
              </a:spcAft>
              <a:buClrTx/>
              <a:buFontTx/>
              <a:buChar char="•"/>
            </a:pPr>
            <a:r>
              <a:rPr lang="en-US" altLang="en-US" dirty="0">
                <a:solidFill>
                  <a:srgbClr val="404040"/>
                </a:solidFill>
                <a:cs typeface="Arial" panose="020B0604020202020204" pitchFamily="34" charset="0"/>
              </a:rPr>
              <a:t>Mascara - ~$10.00</a:t>
            </a:r>
          </a:p>
          <a:p>
            <a:pPr marL="0" lvl="0" indent="0" eaLnBrk="0" fontAlgn="base" hangingPunct="0">
              <a:spcBef>
                <a:spcPct val="0"/>
              </a:spcBef>
              <a:spcAft>
                <a:spcPct val="0"/>
              </a:spcAft>
              <a:buClrTx/>
              <a:buFontTx/>
              <a:buChar char="•"/>
            </a:pPr>
            <a:r>
              <a:rPr lang="en-US" altLang="en-US" dirty="0">
                <a:solidFill>
                  <a:srgbClr val="404040"/>
                </a:solidFill>
                <a:cs typeface="Arial" panose="020B0604020202020204" pitchFamily="34" charset="0"/>
              </a:rPr>
              <a:t>Cosmetic sponge - ~$3.00 /3pc</a:t>
            </a:r>
          </a:p>
          <a:p>
            <a:pPr marL="0" lvl="0" indent="0" eaLnBrk="0" fontAlgn="base" hangingPunct="0">
              <a:spcBef>
                <a:spcPct val="0"/>
              </a:spcBef>
              <a:spcAft>
                <a:spcPct val="0"/>
              </a:spcAft>
              <a:buClrTx/>
              <a:buFontTx/>
              <a:buChar char="•"/>
            </a:pPr>
            <a:r>
              <a:rPr lang="en-US" altLang="en-US" dirty="0">
                <a:solidFill>
                  <a:srgbClr val="404040"/>
                </a:solidFill>
                <a:cs typeface="Arial" panose="020B0604020202020204" pitchFamily="34" charset="0"/>
              </a:rPr>
              <a:t>Contact solution - ~$10.00 /2 bottles</a:t>
            </a:r>
          </a:p>
          <a:p>
            <a:pPr marL="0" lvl="0" indent="0" eaLnBrk="0" fontAlgn="base" hangingPunct="0">
              <a:spcBef>
                <a:spcPct val="0"/>
              </a:spcBef>
              <a:spcAft>
                <a:spcPct val="0"/>
              </a:spcAft>
              <a:buClrTx/>
              <a:buNone/>
            </a:pPr>
            <a:r>
              <a:rPr lang="en-US" altLang="en-US" dirty="0">
                <a:solidFill>
                  <a:srgbClr val="404040"/>
                </a:solidFill>
                <a:cs typeface="Arial" panose="020B0604020202020204" pitchFamily="34" charset="0"/>
              </a:rPr>
              <a:t>Total - ~$5.00 /each</a:t>
            </a:r>
          </a:p>
          <a:p>
            <a:pPr marL="0" lvl="0" indent="0" eaLnBrk="0" fontAlgn="base" hangingPunct="0">
              <a:spcBef>
                <a:spcPct val="0"/>
              </a:spcBef>
              <a:spcAft>
                <a:spcPct val="0"/>
              </a:spcAft>
              <a:buClrTx/>
              <a:buNone/>
            </a:pPr>
            <a:r>
              <a:rPr lang="en-US" altLang="en-US" dirty="0">
                <a:solidFill>
                  <a:srgbClr val="404040"/>
                </a:solidFill>
                <a:cs typeface="Arial" panose="020B0604020202020204" pitchFamily="34" charset="0"/>
              </a:rPr>
              <a:t>We are charging $10.00 /each</a:t>
            </a:r>
            <a:endParaRPr lang="en-US" altLang="en-US" dirty="0">
              <a:solidFill>
                <a:srgbClr val="404040"/>
              </a:solidFill>
              <a:cs typeface="Times New Roman" panose="02020603050405020304" pitchFamily="18" charset="0"/>
            </a:endParaRPr>
          </a:p>
          <a:p>
            <a:endParaRPr lang="en-US" dirty="0">
              <a:solidFill>
                <a:srgbClr val="404040"/>
              </a:solidFill>
            </a:endParaRPr>
          </a:p>
        </p:txBody>
      </p:sp>
    </p:spTree>
    <p:extLst>
      <p:ext uri="{BB962C8B-B14F-4D97-AF65-F5344CB8AC3E}">
        <p14:creationId xmlns:p14="http://schemas.microsoft.com/office/powerpoint/2010/main" val="1160044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7894"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208B81-42CF-4E42-9331-A7CC58EAE7C4}"/>
              </a:ext>
            </a:extLst>
          </p:cNvPr>
          <p:cNvSpPr>
            <a:spLocks noGrp="1"/>
          </p:cNvSpPr>
          <p:nvPr>
            <p:ph type="title"/>
          </p:nvPr>
        </p:nvSpPr>
        <p:spPr>
          <a:xfrm>
            <a:off x="1121344" y="1586484"/>
            <a:ext cx="3685032" cy="3685032"/>
          </a:xfrm>
          <a:prstGeom prst="ellipse">
            <a:avLst/>
          </a:prstGeom>
          <a:solidFill>
            <a:schemeClr val="accent2"/>
          </a:solidFill>
          <a:ln>
            <a:noFill/>
          </a:ln>
        </p:spPr>
        <p:txBody>
          <a:bodyPr>
            <a:normAutofit/>
          </a:bodyPr>
          <a:lstStyle/>
          <a:p>
            <a:r>
              <a:rPr lang="en-CA" dirty="0">
                <a:solidFill>
                  <a:schemeClr val="bg1"/>
                </a:solidFill>
              </a:rPr>
              <a:t>Size &amp; Time</a:t>
            </a:r>
            <a:endParaRPr lang="en-US" dirty="0">
              <a:solidFill>
                <a:schemeClr val="bg1"/>
              </a:solidFill>
            </a:endParaRPr>
          </a:p>
        </p:txBody>
      </p:sp>
      <p:sp>
        <p:nvSpPr>
          <p:cNvPr id="10" name="Rectangle 9">
            <a:extLst>
              <a:ext uri="{FF2B5EF4-FFF2-40B4-BE49-F238E27FC236}">
                <a16:creationId xmlns:a16="http://schemas.microsoft.com/office/drawing/2014/main" id="{5E5436DB-4E8B-43A5-AE55-1C527B62E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18743" y="797433"/>
            <a:ext cx="5934456"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3335" y="960120"/>
            <a:ext cx="560527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6B9E6F5-28FB-4A3B-851B-F4E5DFEC3BD7}"/>
              </a:ext>
            </a:extLst>
          </p:cNvPr>
          <p:cNvSpPr>
            <a:spLocks noGrp="1"/>
          </p:cNvSpPr>
          <p:nvPr>
            <p:ph idx="1"/>
          </p:nvPr>
        </p:nvSpPr>
        <p:spPr>
          <a:xfrm>
            <a:off x="6259551" y="1444752"/>
            <a:ext cx="4652840" cy="3968496"/>
          </a:xfrm>
        </p:spPr>
        <p:txBody>
          <a:bodyPr anchor="ctr">
            <a:normAutofit/>
          </a:bodyPr>
          <a:lstStyle/>
          <a:p>
            <a:pPr marL="0" lvl="0" indent="0" algn="ctr" eaLnBrk="0" fontAlgn="base" hangingPunct="0">
              <a:spcBef>
                <a:spcPct val="0"/>
              </a:spcBef>
              <a:spcAft>
                <a:spcPct val="0"/>
              </a:spcAft>
              <a:buClrTx/>
              <a:buFontTx/>
              <a:buChar char="•"/>
            </a:pPr>
            <a:r>
              <a:rPr lang="en-US" altLang="en-US" dirty="0">
                <a:solidFill>
                  <a:srgbClr val="000000"/>
                </a:solidFill>
                <a:cs typeface="Arial" panose="020B0604020202020204" pitchFamily="34" charset="0"/>
              </a:rPr>
              <a:t>Height - 9.5cm</a:t>
            </a:r>
          </a:p>
          <a:p>
            <a:pPr marL="0" lvl="0" indent="0" algn="ctr" eaLnBrk="0" fontAlgn="base" hangingPunct="0">
              <a:spcBef>
                <a:spcPct val="0"/>
              </a:spcBef>
              <a:spcAft>
                <a:spcPct val="0"/>
              </a:spcAft>
              <a:buClrTx/>
              <a:buFontTx/>
              <a:buChar char="•"/>
            </a:pPr>
            <a:r>
              <a:rPr lang="en-US" altLang="en-US" dirty="0">
                <a:solidFill>
                  <a:srgbClr val="000000"/>
                </a:solidFill>
                <a:cs typeface="Arial" panose="020B0604020202020204" pitchFamily="34" charset="0"/>
              </a:rPr>
              <a:t>Width - 7cm</a:t>
            </a:r>
          </a:p>
          <a:p>
            <a:pPr marL="0" lvl="0" indent="0" algn="ctr" eaLnBrk="0" fontAlgn="base" hangingPunct="0">
              <a:spcBef>
                <a:spcPct val="0"/>
              </a:spcBef>
              <a:spcAft>
                <a:spcPct val="0"/>
              </a:spcAft>
              <a:buClrTx/>
              <a:buFontTx/>
              <a:buChar char="•"/>
            </a:pPr>
            <a:r>
              <a:rPr lang="en-US" altLang="en-US" dirty="0">
                <a:solidFill>
                  <a:srgbClr val="000000"/>
                </a:solidFill>
                <a:cs typeface="Arial" panose="020B0604020202020204" pitchFamily="34" charset="0"/>
              </a:rPr>
              <a:t>Approximately 15-20 minutes</a:t>
            </a:r>
            <a:endParaRPr lang="en-US" altLang="en-US" dirty="0">
              <a:solidFill>
                <a:srgbClr val="000000"/>
              </a:solidFill>
              <a:cs typeface="Times New Roman" panose="02020603050405020304" pitchFamily="18" charset="0"/>
            </a:endParaRPr>
          </a:p>
        </p:txBody>
      </p:sp>
    </p:spTree>
    <p:extLst>
      <p:ext uri="{BB962C8B-B14F-4D97-AF65-F5344CB8AC3E}">
        <p14:creationId xmlns:p14="http://schemas.microsoft.com/office/powerpoint/2010/main" val="2530630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7894"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208B81-42CF-4E42-9331-A7CC58EAE7C4}"/>
              </a:ext>
            </a:extLst>
          </p:cNvPr>
          <p:cNvSpPr>
            <a:spLocks noGrp="1"/>
          </p:cNvSpPr>
          <p:nvPr>
            <p:ph type="title"/>
          </p:nvPr>
        </p:nvSpPr>
        <p:spPr>
          <a:xfrm>
            <a:off x="1121344" y="1586484"/>
            <a:ext cx="3685032" cy="3685032"/>
          </a:xfrm>
          <a:prstGeom prst="ellipse">
            <a:avLst/>
          </a:prstGeom>
          <a:solidFill>
            <a:schemeClr val="accent2"/>
          </a:solidFill>
          <a:ln>
            <a:noFill/>
          </a:ln>
        </p:spPr>
        <p:txBody>
          <a:bodyPr>
            <a:normAutofit/>
          </a:bodyPr>
          <a:lstStyle/>
          <a:p>
            <a:r>
              <a:rPr lang="en-CA" dirty="0">
                <a:solidFill>
                  <a:schemeClr val="bg1"/>
                </a:solidFill>
              </a:rPr>
              <a:t>Triple Bottom Line</a:t>
            </a:r>
            <a:endParaRPr lang="en-US" dirty="0">
              <a:solidFill>
                <a:schemeClr val="bg1"/>
              </a:solidFill>
            </a:endParaRPr>
          </a:p>
        </p:txBody>
      </p:sp>
      <p:sp>
        <p:nvSpPr>
          <p:cNvPr id="10" name="Rectangle 9">
            <a:extLst>
              <a:ext uri="{FF2B5EF4-FFF2-40B4-BE49-F238E27FC236}">
                <a16:creationId xmlns:a16="http://schemas.microsoft.com/office/drawing/2014/main" id="{5E5436DB-4E8B-43A5-AE55-1C527B62E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18743" y="797433"/>
            <a:ext cx="5934456"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3335" y="960120"/>
            <a:ext cx="560527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6B9E6F5-28FB-4A3B-851B-F4E5DFEC3BD7}"/>
              </a:ext>
            </a:extLst>
          </p:cNvPr>
          <p:cNvSpPr>
            <a:spLocks noGrp="1"/>
          </p:cNvSpPr>
          <p:nvPr>
            <p:ph idx="1"/>
          </p:nvPr>
        </p:nvSpPr>
        <p:spPr>
          <a:xfrm>
            <a:off x="6259551" y="1444752"/>
            <a:ext cx="4652840" cy="3968496"/>
          </a:xfrm>
        </p:spPr>
        <p:txBody>
          <a:bodyPr anchor="ctr">
            <a:normAutofit/>
          </a:bodyPr>
          <a:lstStyle/>
          <a:p>
            <a:r>
              <a:rPr lang="en-CA" dirty="0">
                <a:solidFill>
                  <a:srgbClr val="404040"/>
                </a:solidFill>
              </a:rPr>
              <a:t>People – The audience we are targeting are females or anyone who enjoys using makeup (mascara).</a:t>
            </a:r>
          </a:p>
          <a:p>
            <a:r>
              <a:rPr lang="en-CA" dirty="0">
                <a:solidFill>
                  <a:srgbClr val="404040"/>
                </a:solidFill>
              </a:rPr>
              <a:t>Planet – Our product doesn’t majorly effect the environment. It doesn’t exactly negatively impact it, as in there won’t really be any change. It is still however, not helping the environment.</a:t>
            </a:r>
          </a:p>
          <a:p>
            <a:r>
              <a:rPr lang="en-CA" dirty="0">
                <a:solidFill>
                  <a:srgbClr val="404040"/>
                </a:solidFill>
              </a:rPr>
              <a:t>Profit – We intend to charge our customers $10.00 for one Single Step Eye. It will cost approximately $5.00 to make one, meaning that our profit will be $5.00 for each curler we sell.</a:t>
            </a:r>
          </a:p>
        </p:txBody>
      </p:sp>
    </p:spTree>
    <p:extLst>
      <p:ext uri="{BB962C8B-B14F-4D97-AF65-F5344CB8AC3E}">
        <p14:creationId xmlns:p14="http://schemas.microsoft.com/office/powerpoint/2010/main" val="1744978060"/>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98B2A48DD84034299E6A231CFA398E3" ma:contentTypeVersion="5" ma:contentTypeDescription="Create a new document." ma:contentTypeScope="" ma:versionID="d6565c7787844cfec0646c3312fcb09c">
  <xsd:schema xmlns:xsd="http://www.w3.org/2001/XMLSchema" xmlns:xs="http://www.w3.org/2001/XMLSchema" xmlns:p="http://schemas.microsoft.com/office/2006/metadata/properties" xmlns:ns3="480563db-c18d-4607-9a4e-8f350e49cae8" xmlns:ns4="0716b7e6-9fa2-47f2-8239-4315f47f24ef" targetNamespace="http://schemas.microsoft.com/office/2006/metadata/properties" ma:root="true" ma:fieldsID="b856f2f0409b846d6e0c83a51773eb69" ns3:_="" ns4:_="">
    <xsd:import namespace="480563db-c18d-4607-9a4e-8f350e49cae8"/>
    <xsd:import namespace="0716b7e6-9fa2-47f2-8239-4315f47f24e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0563db-c18d-4607-9a4e-8f350e49ca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16b7e6-9fa2-47f2-8239-4315f47f24e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704C23-39CD-4F09-8EAA-2ABA9085A6FC}">
  <ds:schemaRefs>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http://purl.org/dc/terms/"/>
    <ds:schemaRef ds:uri="http://purl.org/dc/elements/1.1/"/>
    <ds:schemaRef ds:uri="http://purl.org/dc/dcmitype/"/>
    <ds:schemaRef ds:uri="0716b7e6-9fa2-47f2-8239-4315f47f24ef"/>
    <ds:schemaRef ds:uri="480563db-c18d-4607-9a4e-8f350e49cae8"/>
    <ds:schemaRef ds:uri="http://www.w3.org/XML/1998/namespace"/>
  </ds:schemaRefs>
</ds:datastoreItem>
</file>

<file path=customXml/itemProps2.xml><?xml version="1.0" encoding="utf-8"?>
<ds:datastoreItem xmlns:ds="http://schemas.openxmlformats.org/officeDocument/2006/customXml" ds:itemID="{6A296B66-F871-42A4-B598-CEFA5B5E7B39}">
  <ds:schemaRefs>
    <ds:schemaRef ds:uri="http://schemas.microsoft.com/sharepoint/v3/contenttype/forms"/>
  </ds:schemaRefs>
</ds:datastoreItem>
</file>

<file path=customXml/itemProps3.xml><?xml version="1.0" encoding="utf-8"?>
<ds:datastoreItem xmlns:ds="http://schemas.openxmlformats.org/officeDocument/2006/customXml" ds:itemID="{5A823FD0-EEBD-4588-B8F5-84F9A7BA11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0563db-c18d-4607-9a4e-8f350e49cae8"/>
    <ds:schemaRef ds:uri="0716b7e6-9fa2-47f2-8239-4315f47f24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Parcel</Template>
  <TotalTime>183</TotalTime>
  <Words>244</Words>
  <Application>Microsoft Macintosh PowerPoint</Application>
  <PresentationFormat>Widescreen</PresentationFormat>
  <Paragraphs>25</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Gill Sans MT</vt:lpstr>
      <vt:lpstr>Parcel</vt:lpstr>
      <vt:lpstr>The Single Step Eye</vt:lpstr>
      <vt:lpstr>Our Product</vt:lpstr>
      <vt:lpstr>PowerPoint Presentation</vt:lpstr>
      <vt:lpstr>Materials</vt:lpstr>
      <vt:lpstr>Cost to Make $ price</vt:lpstr>
      <vt:lpstr>Size &amp; Time</vt:lpstr>
      <vt:lpstr>Triple Bottom 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Single Step Eye</dc:title>
  <dc:creator>127S-Andreasen, Melia</dc:creator>
  <cp:lastModifiedBy>127S-Jiwani, Sophia</cp:lastModifiedBy>
  <cp:revision>2</cp:revision>
  <dcterms:created xsi:type="dcterms:W3CDTF">2019-11-27T20:30:13Z</dcterms:created>
  <dcterms:modified xsi:type="dcterms:W3CDTF">2019-12-05T20:31:55Z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0x010100598B2A48DD84034299E6A231CFA398E3</vt:lpwstr>
  </property>
</Properties>
</file>